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3" r:id="rId2"/>
    <p:sldId id="326" r:id="rId3"/>
    <p:sldId id="327" r:id="rId4"/>
    <p:sldId id="328" r:id="rId5"/>
    <p:sldId id="274" r:id="rId6"/>
    <p:sldId id="275" r:id="rId7"/>
    <p:sldId id="276" r:id="rId8"/>
    <p:sldId id="265" r:id="rId9"/>
    <p:sldId id="282" r:id="rId10"/>
    <p:sldId id="324" r:id="rId11"/>
    <p:sldId id="285" r:id="rId12"/>
    <p:sldId id="268" r:id="rId13"/>
    <p:sldId id="266" r:id="rId14"/>
    <p:sldId id="291" r:id="rId15"/>
    <p:sldId id="294" r:id="rId16"/>
    <p:sldId id="293" r:id="rId17"/>
    <p:sldId id="300" r:id="rId18"/>
    <p:sldId id="296" r:id="rId19"/>
    <p:sldId id="298" r:id="rId20"/>
    <p:sldId id="299" r:id="rId21"/>
    <p:sldId id="272" r:id="rId22"/>
    <p:sldId id="325" r:id="rId23"/>
    <p:sldId id="295" r:id="rId24"/>
    <p:sldId id="288" r:id="rId25"/>
    <p:sldId id="286" r:id="rId26"/>
    <p:sldId id="258" r:id="rId27"/>
    <p:sldId id="305" r:id="rId28"/>
    <p:sldId id="257" r:id="rId29"/>
    <p:sldId id="307" r:id="rId30"/>
    <p:sldId id="26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94719"/>
  </p:normalViewPr>
  <p:slideViewPr>
    <p:cSldViewPr snapToGrid="0">
      <p:cViewPr varScale="1">
        <p:scale>
          <a:sx n="119" d="100"/>
          <a:sy n="119" d="100"/>
        </p:scale>
        <p:origin x="21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4D40-5F65-90E0-D7C7-4A90545891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EF5D2E-C9E8-EFA5-6603-C72E6E9C11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CEF8A7-B193-D692-27B8-A46F712BBBD1}"/>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5" name="Footer Placeholder 4">
            <a:extLst>
              <a:ext uri="{FF2B5EF4-FFF2-40B4-BE49-F238E27FC236}">
                <a16:creationId xmlns:a16="http://schemas.microsoft.com/office/drawing/2014/main" id="{C25241A4-5BD6-A8E1-AD10-5920C50E6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1817B5-47A5-60E6-D51E-68B09BF897F2}"/>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2484121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DB87-429D-67C2-0733-63C2889525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060A1D-996F-E8C9-94A9-35331FD8E2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06E1C2-019F-F093-E003-7775B48E9CD4}"/>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5" name="Footer Placeholder 4">
            <a:extLst>
              <a:ext uri="{FF2B5EF4-FFF2-40B4-BE49-F238E27FC236}">
                <a16:creationId xmlns:a16="http://schemas.microsoft.com/office/drawing/2014/main" id="{CBD8AA91-34AC-224A-A234-6B5E4A444A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C39AB-D60C-041C-E843-2CCF92EA65CC}"/>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352604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08E72-B243-B8A1-A8D6-322A6E8457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FF0ECE-A44A-FCD5-544F-5215F9C4190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286FD6-81A2-B189-B5EE-555C950D1009}"/>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5" name="Footer Placeholder 4">
            <a:extLst>
              <a:ext uri="{FF2B5EF4-FFF2-40B4-BE49-F238E27FC236}">
                <a16:creationId xmlns:a16="http://schemas.microsoft.com/office/drawing/2014/main" id="{F28B1A82-9537-F04E-DDB5-E9081BC745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B3752C-C469-5370-631F-1AA161C7BA4A}"/>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3778489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64D3B-44E0-C196-1C38-8544FDB202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FE9BC0-7E1F-0B01-5D22-5113499988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C7E233-A026-8854-D539-47E96C1774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5817B1-E753-D16F-8AC3-CFDC5E04DC6C}"/>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6" name="Footer Placeholder 5">
            <a:extLst>
              <a:ext uri="{FF2B5EF4-FFF2-40B4-BE49-F238E27FC236}">
                <a16:creationId xmlns:a16="http://schemas.microsoft.com/office/drawing/2014/main" id="{4772CAD2-ACCB-795B-9425-D6C252C70E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4732BB-B066-1EE3-1784-79A55C2D426F}"/>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3186335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22E09-061D-5E6A-2FFA-506E6EC567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E72B3F-10DA-7329-D668-1061CC0185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2C6D4C-5EF5-2DC5-C747-009DD5E441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F39C11-F349-822A-3EAA-B9933B6954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46D86D-9257-1F16-E1C7-D7A827104A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F25C75-0FD0-DF80-9F13-4291B57EF098}"/>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8" name="Footer Placeholder 7">
            <a:extLst>
              <a:ext uri="{FF2B5EF4-FFF2-40B4-BE49-F238E27FC236}">
                <a16:creationId xmlns:a16="http://schemas.microsoft.com/office/drawing/2014/main" id="{313C72AC-2A55-87AA-C70B-5E08A91E82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BD31EE-4FDD-6296-19D8-B0E223A7242B}"/>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2330324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15D8-C4F6-F6BE-FADD-22C1A6FE3C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D38799-BB54-CDFB-C777-4AC9214C6757}"/>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4" name="Footer Placeholder 3">
            <a:extLst>
              <a:ext uri="{FF2B5EF4-FFF2-40B4-BE49-F238E27FC236}">
                <a16:creationId xmlns:a16="http://schemas.microsoft.com/office/drawing/2014/main" id="{6A114F73-199D-81BE-8A6A-8A3934DDD5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1A87E4-CB6F-68F7-2DA6-6F998634558C}"/>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1900145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467405-BB3A-5175-36DF-354C90D31932}"/>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3" name="Footer Placeholder 2">
            <a:extLst>
              <a:ext uri="{FF2B5EF4-FFF2-40B4-BE49-F238E27FC236}">
                <a16:creationId xmlns:a16="http://schemas.microsoft.com/office/drawing/2014/main" id="{519FF0F0-1E96-9D98-077B-E5C3E05F5A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D7ED0F-CF29-99CA-7FD7-5CCCCD8B99C7}"/>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837158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EC253-CE60-8147-7499-9481B4B9DA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6A377E-29BB-9E7E-D282-1FA04814CA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50809A-91FA-39A9-DC6C-E82642853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93D899-9F16-42D8-FE81-C2CE9787B009}"/>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6" name="Footer Placeholder 5">
            <a:extLst>
              <a:ext uri="{FF2B5EF4-FFF2-40B4-BE49-F238E27FC236}">
                <a16:creationId xmlns:a16="http://schemas.microsoft.com/office/drawing/2014/main" id="{6A995F1F-7BB1-314C-D2F4-B58971E9E6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D646AD-D089-0F5C-3294-A184DB248065}"/>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2574510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EE770-4010-A776-08C5-940BCAD622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293229-AB00-53CD-DB95-D85542E6C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45AC69-22CF-9D97-74C3-BC0748CC1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8B3771-2FDC-B1FF-905F-529BF7CBB076}"/>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6" name="Footer Placeholder 5">
            <a:extLst>
              <a:ext uri="{FF2B5EF4-FFF2-40B4-BE49-F238E27FC236}">
                <a16:creationId xmlns:a16="http://schemas.microsoft.com/office/drawing/2014/main" id="{40E60DBF-3EF3-71C7-DF14-64D1E7796A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11F20-57D8-25D6-DF81-7D2CAC11258B}"/>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3396710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B7CE4-3B4F-BC9B-29A2-ED2A8A0C7E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70D340-DBD5-17EF-07FB-88F75EA3FA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C4DCED-89D7-0A06-84C4-09448D0B23A5}"/>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5" name="Footer Placeholder 4">
            <a:extLst>
              <a:ext uri="{FF2B5EF4-FFF2-40B4-BE49-F238E27FC236}">
                <a16:creationId xmlns:a16="http://schemas.microsoft.com/office/drawing/2014/main" id="{30A1B833-9586-B916-1201-E93F14E2C6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E2013F-651C-6360-CB53-FF4164A52B0E}"/>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2446008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8215DB-F683-670F-CD95-BD7459A19A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295090-39C1-0A16-3F1C-AC12D16812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0BA3C-011A-A914-7642-B1EB603BB65C}"/>
              </a:ext>
            </a:extLst>
          </p:cNvPr>
          <p:cNvSpPr>
            <a:spLocks noGrp="1"/>
          </p:cNvSpPr>
          <p:nvPr>
            <p:ph type="dt" sz="half" idx="10"/>
          </p:nvPr>
        </p:nvSpPr>
        <p:spPr/>
        <p:txBody>
          <a:bodyPr/>
          <a:lstStyle/>
          <a:p>
            <a:fld id="{7524FA31-0424-7840-A58E-5A5D549396D8}" type="datetimeFigureOut">
              <a:rPr lang="en-US" smtClean="0"/>
              <a:t>9/6/25</a:t>
            </a:fld>
            <a:endParaRPr lang="en-US"/>
          </a:p>
        </p:txBody>
      </p:sp>
      <p:sp>
        <p:nvSpPr>
          <p:cNvPr id="5" name="Footer Placeholder 4">
            <a:extLst>
              <a:ext uri="{FF2B5EF4-FFF2-40B4-BE49-F238E27FC236}">
                <a16:creationId xmlns:a16="http://schemas.microsoft.com/office/drawing/2014/main" id="{D0BA93F8-F608-E4B1-360C-EEF7641D34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7C240-CC92-99CD-1D06-2644E93D91D4}"/>
              </a:ext>
            </a:extLst>
          </p:cNvPr>
          <p:cNvSpPr>
            <a:spLocks noGrp="1"/>
          </p:cNvSpPr>
          <p:nvPr>
            <p:ph type="sldNum" sz="quarter" idx="12"/>
          </p:nvPr>
        </p:nvSpPr>
        <p:spPr/>
        <p:txBody>
          <a:bodyPr/>
          <a:lstStyle/>
          <a:p>
            <a:fld id="{20CD7C1F-7A2B-1349-B8BD-0BAB62E13DC8}" type="slidenum">
              <a:rPr lang="en-US" smtClean="0"/>
              <a:t>‹#›</a:t>
            </a:fld>
            <a:endParaRPr lang="en-US"/>
          </a:p>
        </p:txBody>
      </p:sp>
    </p:spTree>
    <p:extLst>
      <p:ext uri="{BB962C8B-B14F-4D97-AF65-F5344CB8AC3E}">
        <p14:creationId xmlns:p14="http://schemas.microsoft.com/office/powerpoint/2010/main" val="3179869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422C4-EF17-D351-1AED-38517A86E6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8C5807-88DC-0F01-9D71-83DF6E0466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A4298C-1B5F-2423-58F2-DB75F0E18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24FA31-0424-7840-A58E-5A5D549396D8}" type="datetimeFigureOut">
              <a:rPr lang="en-US" smtClean="0"/>
              <a:t>9/6/25</a:t>
            </a:fld>
            <a:endParaRPr lang="en-US"/>
          </a:p>
        </p:txBody>
      </p:sp>
      <p:sp>
        <p:nvSpPr>
          <p:cNvPr id="5" name="Footer Placeholder 4">
            <a:extLst>
              <a:ext uri="{FF2B5EF4-FFF2-40B4-BE49-F238E27FC236}">
                <a16:creationId xmlns:a16="http://schemas.microsoft.com/office/drawing/2014/main" id="{F7202B0F-27EA-6015-F8D6-E353070E83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F02BF63-4ACF-58FA-E7FE-DEBEEF8E3C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CD7C1F-7A2B-1349-B8BD-0BAB62E13DC8}" type="slidenum">
              <a:rPr lang="en-US" smtClean="0"/>
              <a:t>‹#›</a:t>
            </a:fld>
            <a:endParaRPr lang="en-US"/>
          </a:p>
        </p:txBody>
      </p:sp>
    </p:spTree>
    <p:extLst>
      <p:ext uri="{BB962C8B-B14F-4D97-AF65-F5344CB8AC3E}">
        <p14:creationId xmlns:p14="http://schemas.microsoft.com/office/powerpoint/2010/main" val="838776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1117F4-3C28-B72C-324C-724619AF846A}"/>
              </a:ext>
            </a:extLst>
          </p:cNvPr>
          <p:cNvSpPr>
            <a:spLocks noGrp="1"/>
          </p:cNvSpPr>
          <p:nvPr>
            <p:ph type="title"/>
          </p:nvPr>
        </p:nvSpPr>
        <p:spPr>
          <a:xfrm>
            <a:off x="1524003" y="1999615"/>
            <a:ext cx="9144000" cy="2764028"/>
          </a:xfrm>
        </p:spPr>
        <p:txBody>
          <a:bodyPr vert="horz" lIns="91440" tIns="45720" rIns="91440" bIns="45720" rtlCol="0" anchor="ctr">
            <a:normAutofit fontScale="90000"/>
          </a:bodyPr>
          <a:lstStyle/>
          <a:p>
            <a:pPr algn="ctr"/>
            <a:r>
              <a:rPr lang="en-US" sz="7200" cap="all" spc="200" dirty="0"/>
              <a:t>Setting a</a:t>
            </a:r>
            <a:r>
              <a:rPr lang="en-US" sz="7200" kern="1200" cap="all" spc="200" baseline="0" dirty="0">
                <a:solidFill>
                  <a:schemeClr val="tx1"/>
                </a:solidFill>
                <a:latin typeface="+mj-lt"/>
                <a:ea typeface="+mj-ea"/>
                <a:cs typeface="+mj-cs"/>
              </a:rPr>
              <a:t> treatment room at your church</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59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45961-9868-84E3-E172-BC6B59555A4F}"/>
              </a:ext>
            </a:extLst>
          </p:cNvPr>
          <p:cNvSpPr>
            <a:spLocks noGrp="1"/>
          </p:cNvSpPr>
          <p:nvPr>
            <p:ph type="title"/>
          </p:nvPr>
        </p:nvSpPr>
        <p:spPr/>
        <p:txBody>
          <a:bodyPr/>
          <a:lstStyle/>
          <a:p>
            <a:r>
              <a:rPr lang="en-US" b="1" dirty="0"/>
              <a:t>What is a Treatment Room</a:t>
            </a:r>
            <a:br>
              <a:rPr lang="en-US" dirty="0"/>
            </a:br>
            <a:endParaRPr lang="en-US" dirty="0"/>
          </a:p>
        </p:txBody>
      </p:sp>
      <p:sp>
        <p:nvSpPr>
          <p:cNvPr id="3" name="Content Placeholder 2">
            <a:extLst>
              <a:ext uri="{FF2B5EF4-FFF2-40B4-BE49-F238E27FC236}">
                <a16:creationId xmlns:a16="http://schemas.microsoft.com/office/drawing/2014/main" id="{D0110E97-915A-72A5-CC28-DD70BAAE2C08}"/>
              </a:ext>
            </a:extLst>
          </p:cNvPr>
          <p:cNvSpPr>
            <a:spLocks noGrp="1"/>
          </p:cNvSpPr>
          <p:nvPr>
            <p:ph idx="1"/>
          </p:nvPr>
        </p:nvSpPr>
        <p:spPr/>
        <p:txBody>
          <a:bodyPr/>
          <a:lstStyle/>
          <a:p>
            <a:r>
              <a:rPr lang="en-US" dirty="0"/>
              <a:t>"In every city where we have a church, there is need of a place where treatment can be given. Among the homes of our church members there are few that afford room and facilities for the proper care of the sick. </a:t>
            </a:r>
            <a:r>
              <a:rPr lang="en-US" b="1" dirty="0"/>
              <a:t>A place should be provided where treatment may be given for common ailments.</a:t>
            </a:r>
            <a:r>
              <a:rPr lang="en-US" dirty="0"/>
              <a:t> The building might be inelegant and even rude, but it should be furnished with facilities for giving simple treatments. These, skillfully employed, would prove a blessing, not only to our own people, but to their neighbors, and might be the means of calling the attention of many to health principles". – {CH 468.1}</a:t>
            </a:r>
          </a:p>
          <a:p>
            <a:endParaRPr lang="en-US" dirty="0"/>
          </a:p>
        </p:txBody>
      </p:sp>
    </p:spTree>
    <p:extLst>
      <p:ext uri="{BB962C8B-B14F-4D97-AF65-F5344CB8AC3E}">
        <p14:creationId xmlns:p14="http://schemas.microsoft.com/office/powerpoint/2010/main" val="3317317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EE294-1EA7-32F1-59EB-743171113121}"/>
              </a:ext>
            </a:extLst>
          </p:cNvPr>
          <p:cNvSpPr>
            <a:spLocks noGrp="1"/>
          </p:cNvSpPr>
          <p:nvPr>
            <p:ph type="title"/>
          </p:nvPr>
        </p:nvSpPr>
        <p:spPr/>
        <p:txBody>
          <a:bodyPr/>
          <a:lstStyle/>
          <a:p>
            <a:r>
              <a:rPr lang="en-US" b="1" dirty="0"/>
              <a:t>Purpose of Treatment Rooms</a:t>
            </a:r>
            <a:br>
              <a:rPr lang="en-US" dirty="0"/>
            </a:br>
            <a:endParaRPr lang="en-US" dirty="0"/>
          </a:p>
        </p:txBody>
      </p:sp>
      <p:sp>
        <p:nvSpPr>
          <p:cNvPr id="3" name="Content Placeholder 2">
            <a:extLst>
              <a:ext uri="{FF2B5EF4-FFF2-40B4-BE49-F238E27FC236}">
                <a16:creationId xmlns:a16="http://schemas.microsoft.com/office/drawing/2014/main" id="{8A8324CE-A7DC-F828-90A6-243D4E734A2A}"/>
              </a:ext>
            </a:extLst>
          </p:cNvPr>
          <p:cNvSpPr>
            <a:spLocks noGrp="1"/>
          </p:cNvSpPr>
          <p:nvPr>
            <p:ph idx="1"/>
          </p:nvPr>
        </p:nvSpPr>
        <p:spPr/>
        <p:txBody>
          <a:bodyPr/>
          <a:lstStyle/>
          <a:p>
            <a:r>
              <a:rPr lang="en-US" b="1" dirty="0"/>
              <a:t>“God's purpose in giving the third angel's message to the world is to prepare a people to stand true to Him during the investigative judgment.</a:t>
            </a:r>
            <a:r>
              <a:rPr lang="en-US" dirty="0"/>
              <a:t> </a:t>
            </a:r>
            <a:r>
              <a:rPr lang="en-US" b="1" dirty="0"/>
              <a:t>This is the purpose for which we establish and maintain our publishing houses, our schools, our sanitariums, hygienic restaurants, treatment rooms, and food factories This is our purpose in carrying forward every line of work in the cause” MS 143, 1902.</a:t>
            </a:r>
            <a:endParaRPr lang="en-US" dirty="0"/>
          </a:p>
          <a:p>
            <a:endParaRPr lang="en-US" dirty="0"/>
          </a:p>
        </p:txBody>
      </p:sp>
    </p:spTree>
    <p:extLst>
      <p:ext uri="{BB962C8B-B14F-4D97-AF65-F5344CB8AC3E}">
        <p14:creationId xmlns:p14="http://schemas.microsoft.com/office/powerpoint/2010/main" val="2978842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FE43-4C34-D229-A433-0C681C870C0A}"/>
              </a:ext>
            </a:extLst>
          </p:cNvPr>
          <p:cNvSpPr>
            <a:spLocks noGrp="1"/>
          </p:cNvSpPr>
          <p:nvPr>
            <p:ph type="title"/>
          </p:nvPr>
        </p:nvSpPr>
        <p:spPr/>
        <p:txBody>
          <a:bodyPr/>
          <a:lstStyle/>
          <a:p>
            <a:r>
              <a:rPr lang="en-US" dirty="0"/>
              <a:t>Treatments</a:t>
            </a:r>
          </a:p>
        </p:txBody>
      </p:sp>
      <p:sp>
        <p:nvSpPr>
          <p:cNvPr id="3" name="Content Placeholder 2">
            <a:extLst>
              <a:ext uri="{FF2B5EF4-FFF2-40B4-BE49-F238E27FC236}">
                <a16:creationId xmlns:a16="http://schemas.microsoft.com/office/drawing/2014/main" id="{1BD448DC-92CA-1D5C-7A42-82283AB0FA9B}"/>
              </a:ext>
            </a:extLst>
          </p:cNvPr>
          <p:cNvSpPr>
            <a:spLocks noGrp="1"/>
          </p:cNvSpPr>
          <p:nvPr>
            <p:ph idx="1"/>
          </p:nvPr>
        </p:nvSpPr>
        <p:spPr/>
        <p:txBody>
          <a:bodyPr/>
          <a:lstStyle/>
          <a:p>
            <a:r>
              <a:rPr lang="en-US" dirty="0"/>
              <a:t>Migraine headache</a:t>
            </a:r>
          </a:p>
          <a:p>
            <a:r>
              <a:rPr lang="en-US" dirty="0"/>
              <a:t>	Upper back pain</a:t>
            </a:r>
          </a:p>
          <a:p>
            <a:r>
              <a:rPr lang="en-US" dirty="0"/>
              <a:t>	Lower back pain: sciatica</a:t>
            </a:r>
          </a:p>
          <a:p>
            <a:r>
              <a:rPr lang="en-US" dirty="0"/>
              <a:t>	Arthritic pain</a:t>
            </a:r>
          </a:p>
          <a:p>
            <a:r>
              <a:rPr lang="en-US" dirty="0"/>
              <a:t>	Injury pain</a:t>
            </a:r>
          </a:p>
          <a:p>
            <a:r>
              <a:rPr lang="en-US" dirty="0"/>
              <a:t>	Pain related to cancer</a:t>
            </a:r>
          </a:p>
          <a:p>
            <a:endParaRPr lang="en-US" dirty="0"/>
          </a:p>
        </p:txBody>
      </p:sp>
    </p:spTree>
    <p:extLst>
      <p:ext uri="{BB962C8B-B14F-4D97-AF65-F5344CB8AC3E}">
        <p14:creationId xmlns:p14="http://schemas.microsoft.com/office/powerpoint/2010/main" val="273918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AF8D8-DF02-646B-28F1-B5125B0F444B}"/>
              </a:ext>
            </a:extLst>
          </p:cNvPr>
          <p:cNvSpPr>
            <a:spLocks noGrp="1"/>
          </p:cNvSpPr>
          <p:nvPr>
            <p:ph type="title"/>
          </p:nvPr>
        </p:nvSpPr>
        <p:spPr/>
        <p:txBody>
          <a:bodyPr/>
          <a:lstStyle/>
          <a:p>
            <a:pPr algn="ctr"/>
            <a:r>
              <a:rPr lang="en-US" dirty="0"/>
              <a:t>Steps to Set a Treatment Room</a:t>
            </a:r>
          </a:p>
        </p:txBody>
      </p:sp>
      <p:sp>
        <p:nvSpPr>
          <p:cNvPr id="3" name="Content Placeholder 2">
            <a:extLst>
              <a:ext uri="{FF2B5EF4-FFF2-40B4-BE49-F238E27FC236}">
                <a16:creationId xmlns:a16="http://schemas.microsoft.com/office/drawing/2014/main" id="{8ACF8F39-6F7B-8F5C-96A5-9AE8F2DA560E}"/>
              </a:ext>
            </a:extLst>
          </p:cNvPr>
          <p:cNvSpPr>
            <a:spLocks noGrp="1"/>
          </p:cNvSpPr>
          <p:nvPr>
            <p:ph idx="1"/>
          </p:nvPr>
        </p:nvSpPr>
        <p:spPr/>
        <p:txBody>
          <a:bodyPr/>
          <a:lstStyle/>
          <a:p>
            <a:r>
              <a:rPr lang="en-US" dirty="0"/>
              <a:t>Learning simple natural remedies</a:t>
            </a:r>
          </a:p>
          <a:p>
            <a:r>
              <a:rPr lang="en-US" dirty="0"/>
              <a:t>Do a natural remedies class</a:t>
            </a:r>
          </a:p>
          <a:p>
            <a:r>
              <a:rPr lang="en-US" dirty="0"/>
              <a:t>Present the idea to the church</a:t>
            </a:r>
          </a:p>
          <a:p>
            <a:r>
              <a:rPr lang="en-US" dirty="0"/>
              <a:t>Choose an area to set the treatment room</a:t>
            </a:r>
          </a:p>
          <a:p>
            <a:r>
              <a:rPr lang="en-US" dirty="0"/>
              <a:t>Present budget to the church board</a:t>
            </a:r>
          </a:p>
          <a:p>
            <a:r>
              <a:rPr lang="en-US" dirty="0"/>
              <a:t>Form a team of at least 4 people</a:t>
            </a:r>
          </a:p>
          <a:p>
            <a:r>
              <a:rPr lang="en-US" dirty="0"/>
              <a:t>Obtained items needed for the treatment room</a:t>
            </a:r>
          </a:p>
          <a:p>
            <a:pPr marL="0" indent="0">
              <a:buNone/>
            </a:pPr>
            <a:endParaRPr lang="en-US" dirty="0"/>
          </a:p>
          <a:p>
            <a:endParaRPr lang="en-US" dirty="0"/>
          </a:p>
        </p:txBody>
      </p:sp>
    </p:spTree>
    <p:extLst>
      <p:ext uri="{BB962C8B-B14F-4D97-AF65-F5344CB8AC3E}">
        <p14:creationId xmlns:p14="http://schemas.microsoft.com/office/powerpoint/2010/main" val="2467516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CAD69-5F58-A241-AED2-A7E30C4391D6}"/>
              </a:ext>
            </a:extLst>
          </p:cNvPr>
          <p:cNvSpPr>
            <a:spLocks noGrp="1"/>
          </p:cNvSpPr>
          <p:nvPr>
            <p:ph type="title"/>
          </p:nvPr>
        </p:nvSpPr>
        <p:spPr/>
        <p:txBody>
          <a:bodyPr/>
          <a:lstStyle/>
          <a:p>
            <a:pPr algn="ctr"/>
            <a:r>
              <a:rPr lang="en-US" dirty="0"/>
              <a:t>Timing</a:t>
            </a:r>
          </a:p>
        </p:txBody>
      </p:sp>
      <p:sp>
        <p:nvSpPr>
          <p:cNvPr id="3" name="Content Placeholder 2">
            <a:extLst>
              <a:ext uri="{FF2B5EF4-FFF2-40B4-BE49-F238E27FC236}">
                <a16:creationId xmlns:a16="http://schemas.microsoft.com/office/drawing/2014/main" id="{949CC3A9-8195-42F0-4FC4-0D58C017B75B}"/>
              </a:ext>
            </a:extLst>
          </p:cNvPr>
          <p:cNvSpPr>
            <a:spLocks noGrp="1"/>
          </p:cNvSpPr>
          <p:nvPr>
            <p:ph idx="1"/>
          </p:nvPr>
        </p:nvSpPr>
        <p:spPr/>
        <p:txBody>
          <a:bodyPr/>
          <a:lstStyle/>
          <a:p>
            <a:r>
              <a:rPr lang="en-US" dirty="0"/>
              <a:t>Suggestion:</a:t>
            </a:r>
          </a:p>
          <a:p>
            <a:pPr lvl="1"/>
            <a:r>
              <a:rPr lang="en-US" dirty="0"/>
              <a:t>Open the treatment room on weekly basis</a:t>
            </a:r>
          </a:p>
          <a:p>
            <a:pPr lvl="1"/>
            <a:r>
              <a:rPr lang="en-US" dirty="0"/>
              <a:t>Sabbaths after potluck (2-4pm)</a:t>
            </a:r>
          </a:p>
          <a:p>
            <a:pPr lvl="1"/>
            <a:endParaRPr lang="en-US" dirty="0"/>
          </a:p>
        </p:txBody>
      </p:sp>
    </p:spTree>
    <p:extLst>
      <p:ext uri="{BB962C8B-B14F-4D97-AF65-F5344CB8AC3E}">
        <p14:creationId xmlns:p14="http://schemas.microsoft.com/office/powerpoint/2010/main" val="2424099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B5E07-FB7A-0F7E-D9E5-EC7569614262}"/>
              </a:ext>
            </a:extLst>
          </p:cNvPr>
          <p:cNvSpPr>
            <a:spLocks noGrp="1"/>
          </p:cNvSpPr>
          <p:nvPr>
            <p:ph type="title"/>
          </p:nvPr>
        </p:nvSpPr>
        <p:spPr/>
        <p:txBody>
          <a:bodyPr/>
          <a:lstStyle/>
          <a:p>
            <a:r>
              <a:rPr lang="en-US" dirty="0"/>
              <a:t>Promote Treatment Room Therapies</a:t>
            </a:r>
          </a:p>
        </p:txBody>
      </p:sp>
      <p:sp>
        <p:nvSpPr>
          <p:cNvPr id="3" name="Content Placeholder 2">
            <a:extLst>
              <a:ext uri="{FF2B5EF4-FFF2-40B4-BE49-F238E27FC236}">
                <a16:creationId xmlns:a16="http://schemas.microsoft.com/office/drawing/2014/main" id="{6AB0890D-8B9E-B65B-675D-0262BE35A408}"/>
              </a:ext>
            </a:extLst>
          </p:cNvPr>
          <p:cNvSpPr>
            <a:spLocks noGrp="1"/>
          </p:cNvSpPr>
          <p:nvPr>
            <p:ph idx="1"/>
          </p:nvPr>
        </p:nvSpPr>
        <p:spPr/>
        <p:txBody>
          <a:bodyPr/>
          <a:lstStyle/>
          <a:p>
            <a:r>
              <a:rPr lang="en-US" dirty="0"/>
              <a:t>Create flyers</a:t>
            </a:r>
          </a:p>
          <a:p>
            <a:r>
              <a:rPr lang="en-US" dirty="0"/>
              <a:t>Pass flyers to members (start with members)</a:t>
            </a:r>
          </a:p>
          <a:p>
            <a:r>
              <a:rPr lang="en-US" dirty="0"/>
              <a:t>Pass flyers to the community</a:t>
            </a:r>
          </a:p>
          <a:p>
            <a:r>
              <a:rPr lang="en-US" dirty="0"/>
              <a:t>Be consistent having therapies available </a:t>
            </a:r>
          </a:p>
        </p:txBody>
      </p:sp>
    </p:spTree>
    <p:extLst>
      <p:ext uri="{BB962C8B-B14F-4D97-AF65-F5344CB8AC3E}">
        <p14:creationId xmlns:p14="http://schemas.microsoft.com/office/powerpoint/2010/main" val="187671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757D8-1F93-EBA4-6C17-B8CD0BA22B46}"/>
              </a:ext>
            </a:extLst>
          </p:cNvPr>
          <p:cNvSpPr>
            <a:spLocks noGrp="1"/>
          </p:cNvSpPr>
          <p:nvPr>
            <p:ph type="title"/>
          </p:nvPr>
        </p:nvSpPr>
        <p:spPr>
          <a:xfrm>
            <a:off x="314793" y="914401"/>
            <a:ext cx="5245300" cy="4357116"/>
          </a:xfrm>
          <a:prstGeom prst="ellipse">
            <a:avLst/>
          </a:prstGeom>
          <a:solidFill>
            <a:schemeClr val="accent2">
              <a:lumMod val="75000"/>
            </a:schemeClr>
          </a:solidFill>
          <a:ln>
            <a:noFill/>
          </a:ln>
        </p:spPr>
        <p:txBody>
          <a:bodyPr>
            <a:normAutofit/>
          </a:bodyPr>
          <a:lstStyle/>
          <a:p>
            <a:r>
              <a:rPr lang="en-US" sz="3000" dirty="0">
                <a:solidFill>
                  <a:srgbClr val="FFFFFF"/>
                </a:solidFill>
              </a:rPr>
              <a:t>Chair for Hydrotherapy</a:t>
            </a:r>
          </a:p>
        </p:txBody>
      </p:sp>
      <p:pic>
        <p:nvPicPr>
          <p:cNvPr id="4" name="Content Placeholder 3">
            <a:extLst>
              <a:ext uri="{FF2B5EF4-FFF2-40B4-BE49-F238E27FC236}">
                <a16:creationId xmlns:a16="http://schemas.microsoft.com/office/drawing/2014/main" id="{C9AEB344-61B9-5787-D42B-7535836024FF}"/>
              </a:ext>
            </a:extLst>
          </p:cNvPr>
          <p:cNvPicPr>
            <a:picLocks noGrp="1" noChangeAspect="1"/>
          </p:cNvPicPr>
          <p:nvPr>
            <p:ph idx="1"/>
          </p:nvPr>
        </p:nvPicPr>
        <p:blipFill>
          <a:blip r:embed="rId2"/>
          <a:stretch>
            <a:fillRect/>
          </a:stretch>
        </p:blipFill>
        <p:spPr>
          <a:xfrm>
            <a:off x="6631908" y="1401763"/>
            <a:ext cx="3239834" cy="4054475"/>
          </a:xfrm>
          <a:prstGeom prst="rect">
            <a:avLst/>
          </a:prstGeom>
        </p:spPr>
      </p:pic>
    </p:spTree>
    <p:extLst>
      <p:ext uri="{BB962C8B-B14F-4D97-AF65-F5344CB8AC3E}">
        <p14:creationId xmlns:p14="http://schemas.microsoft.com/office/powerpoint/2010/main" val="4227183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F0BB-C852-71B2-C7DF-96A268148816}"/>
              </a:ext>
            </a:extLst>
          </p:cNvPr>
          <p:cNvSpPr>
            <a:spLocks noGrp="1"/>
          </p:cNvSpPr>
          <p:nvPr>
            <p:ph type="title"/>
          </p:nvPr>
        </p:nvSpPr>
        <p:spPr>
          <a:xfrm>
            <a:off x="2231136" y="467418"/>
            <a:ext cx="7729728" cy="1188720"/>
          </a:xfrm>
          <a:solidFill>
            <a:srgbClr val="FFFFFF"/>
          </a:solidFill>
        </p:spPr>
        <p:txBody>
          <a:bodyPr>
            <a:normAutofit/>
          </a:bodyPr>
          <a:lstStyle/>
          <a:p>
            <a:r>
              <a:rPr lang="en-US" dirty="0"/>
              <a:t>5-gallon bucket</a:t>
            </a:r>
          </a:p>
        </p:txBody>
      </p:sp>
      <p:pic>
        <p:nvPicPr>
          <p:cNvPr id="11272" name="Picture 8">
            <a:extLst>
              <a:ext uri="{FF2B5EF4-FFF2-40B4-BE49-F238E27FC236}">
                <a16:creationId xmlns:a16="http://schemas.microsoft.com/office/drawing/2014/main" id="{23E55949-9505-99DA-9651-E50585EEDC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56138" y="2290763"/>
            <a:ext cx="2879725" cy="287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316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218CB-9932-F092-D44E-06276D1310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5CF7DC-E915-B022-2480-955A078F9275}"/>
              </a:ext>
            </a:extLst>
          </p:cNvPr>
          <p:cNvSpPr>
            <a:spLocks noGrp="1"/>
          </p:cNvSpPr>
          <p:nvPr>
            <p:ph type="title"/>
          </p:nvPr>
        </p:nvSpPr>
        <p:spPr>
          <a:xfrm>
            <a:off x="6923757" y="1290025"/>
            <a:ext cx="4475892" cy="1188720"/>
          </a:xfrm>
          <a:prstGeom prst="ellipse">
            <a:avLst/>
          </a:prstGeom>
          <a:solidFill>
            <a:srgbClr val="FFFFFF"/>
          </a:solidFill>
          <a:ln>
            <a:solidFill>
              <a:srgbClr val="404040"/>
            </a:solidFill>
          </a:ln>
        </p:spPr>
        <p:txBody>
          <a:bodyPr>
            <a:normAutofit/>
          </a:bodyPr>
          <a:lstStyle/>
          <a:p>
            <a:r>
              <a:rPr lang="en-US" sz="3200" dirty="0"/>
              <a:t>Ice</a:t>
            </a:r>
            <a:r>
              <a:rPr lang="en-US" sz="1500" dirty="0"/>
              <a:t> </a:t>
            </a:r>
          </a:p>
        </p:txBody>
      </p:sp>
      <p:pic>
        <p:nvPicPr>
          <p:cNvPr id="10244" name="Picture 4">
            <a:extLst>
              <a:ext uri="{FF2B5EF4-FFF2-40B4-BE49-F238E27FC236}">
                <a16:creationId xmlns:a16="http://schemas.microsoft.com/office/drawing/2014/main" id="{A89D6C37-52B0-E7C2-13A0-DC9B9D0B3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5407" r="15155" b="1"/>
          <a:stretch>
            <a:fillRect/>
          </a:stretch>
        </p:blipFill>
        <p:spPr bwMode="auto">
          <a:xfrm>
            <a:off x="1132454" y="1126397"/>
            <a:ext cx="3867912" cy="4288536"/>
          </a:xfrm>
          <a:prstGeom prst="rect">
            <a:avLst/>
          </a:prstGeom>
          <a:noFill/>
          <a:extLst>
            <a:ext uri="{909E8E84-426E-40DD-AFC4-6F175D3DCCD1}">
              <a14:hiddenFill xmlns:a14="http://schemas.microsoft.com/office/drawing/2010/main">
                <a:solidFill>
                  <a:srgbClr val="FFFFFF"/>
                </a:solidFill>
              </a14:hiddenFill>
            </a:ext>
          </a:extLst>
        </p:spPr>
      </p:pic>
      <p:sp>
        <p:nvSpPr>
          <p:cNvPr id="10246" name="Content Placeholder 10245">
            <a:extLst>
              <a:ext uri="{FF2B5EF4-FFF2-40B4-BE49-F238E27FC236}">
                <a16:creationId xmlns:a16="http://schemas.microsoft.com/office/drawing/2014/main" id="{F8ED7212-6FFF-CDA2-E21C-1927C1F2489E}"/>
              </a:ext>
            </a:extLst>
          </p:cNvPr>
          <p:cNvSpPr>
            <a:spLocks noGrp="1"/>
          </p:cNvSpPr>
          <p:nvPr>
            <p:ph idx="1"/>
          </p:nvPr>
        </p:nvSpPr>
        <p:spPr>
          <a:xfrm>
            <a:off x="6923757" y="2858703"/>
            <a:ext cx="4475892" cy="3042547"/>
          </a:xfrm>
        </p:spPr>
        <p:txBody>
          <a:bodyPr>
            <a:normAutofit/>
          </a:bodyPr>
          <a:lstStyle/>
          <a:p>
            <a:r>
              <a:rPr lang="en-US" dirty="0">
                <a:solidFill>
                  <a:srgbClr val="FFFFFF"/>
                </a:solidFill>
              </a:rPr>
              <a:t>For ending hydrotherapy</a:t>
            </a:r>
          </a:p>
        </p:txBody>
      </p:sp>
    </p:spTree>
    <p:extLst>
      <p:ext uri="{BB962C8B-B14F-4D97-AF65-F5344CB8AC3E}">
        <p14:creationId xmlns:p14="http://schemas.microsoft.com/office/powerpoint/2010/main" val="117566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C0A7-5143-B571-1DCC-54C36145903D}"/>
              </a:ext>
            </a:extLst>
          </p:cNvPr>
          <p:cNvSpPr>
            <a:spLocks noGrp="1"/>
          </p:cNvSpPr>
          <p:nvPr>
            <p:ph type="title"/>
          </p:nvPr>
        </p:nvSpPr>
        <p:spPr>
          <a:xfrm>
            <a:off x="6900672" y="978776"/>
            <a:ext cx="4486656" cy="1174991"/>
          </a:xfrm>
        </p:spPr>
        <p:txBody>
          <a:bodyPr vert="horz" lIns="182880" tIns="182880" rIns="182880" bIns="182880" rtlCol="0">
            <a:normAutofit/>
          </a:bodyPr>
          <a:lstStyle/>
          <a:p>
            <a:r>
              <a:rPr lang="en-US" sz="2400"/>
              <a:t>Bowl</a:t>
            </a:r>
          </a:p>
        </p:txBody>
      </p:sp>
      <p:pic>
        <p:nvPicPr>
          <p:cNvPr id="14338" name="Picture 2" descr="Fox Run Stainless Steel Small Mixing Bowl, 7.25 x 7.25 x 3.75 inches, Metallic">
            <a:extLst>
              <a:ext uri="{FF2B5EF4-FFF2-40B4-BE49-F238E27FC236}">
                <a16:creationId xmlns:a16="http://schemas.microsoft.com/office/drawing/2014/main" id="{98A5AE32-1F84-558E-C0FB-8D9F986859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513" r="15433" b="-1"/>
          <a:stretch>
            <a:fillRect/>
          </a:stretch>
        </p:blipFill>
        <p:spPr bwMode="auto">
          <a:xfrm>
            <a:off x="20" y="10"/>
            <a:ext cx="6086621" cy="6857990"/>
          </a:xfrm>
          <a:prstGeom prst="rect">
            <a:avLst/>
          </a:prstGeom>
          <a:noFill/>
          <a:extLst>
            <a:ext uri="{909E8E84-426E-40DD-AFC4-6F175D3DCCD1}">
              <a14:hiddenFill xmlns:a14="http://schemas.microsoft.com/office/drawing/2010/main">
                <a:solidFill>
                  <a:srgbClr val="FFFFFF"/>
                </a:solidFill>
              </a14:hiddenFill>
            </a:ext>
          </a:extLst>
        </p:spPr>
      </p:pic>
      <p:sp>
        <p:nvSpPr>
          <p:cNvPr id="14347" name="Content Placeholder 14346">
            <a:extLst>
              <a:ext uri="{FF2B5EF4-FFF2-40B4-BE49-F238E27FC236}">
                <a16:creationId xmlns:a16="http://schemas.microsoft.com/office/drawing/2014/main" id="{6562B0C8-1807-0ADF-D010-F33C0A598C51}"/>
              </a:ext>
            </a:extLst>
          </p:cNvPr>
          <p:cNvSpPr>
            <a:spLocks noGrp="1"/>
          </p:cNvSpPr>
          <p:nvPr>
            <p:ph idx="1"/>
          </p:nvPr>
        </p:nvSpPr>
        <p:spPr>
          <a:xfrm>
            <a:off x="6900672" y="2640692"/>
            <a:ext cx="4486656" cy="3255252"/>
          </a:xfrm>
        </p:spPr>
        <p:txBody>
          <a:bodyPr>
            <a:normAutofit/>
          </a:bodyPr>
          <a:lstStyle/>
          <a:p>
            <a:r>
              <a:rPr lang="en-US" dirty="0"/>
              <a:t>For ice  water</a:t>
            </a:r>
          </a:p>
        </p:txBody>
      </p:sp>
    </p:spTree>
    <p:extLst>
      <p:ext uri="{BB962C8B-B14F-4D97-AF65-F5344CB8AC3E}">
        <p14:creationId xmlns:p14="http://schemas.microsoft.com/office/powerpoint/2010/main" val="2042561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36A9-BD47-B681-EB74-4EBAEB19FC78}"/>
              </a:ext>
            </a:extLst>
          </p:cNvPr>
          <p:cNvSpPr>
            <a:spLocks noGrp="1"/>
          </p:cNvSpPr>
          <p:nvPr>
            <p:ph type="title"/>
          </p:nvPr>
        </p:nvSpPr>
        <p:spPr>
          <a:xfrm>
            <a:off x="5458969" y="2386744"/>
            <a:ext cx="5928358" cy="1645920"/>
          </a:xfrm>
        </p:spPr>
        <p:txBody>
          <a:bodyPr vert="horz" lIns="274320" tIns="182880" rIns="274320" bIns="182880" rtlCol="0" anchor="ctr" anchorCtr="1">
            <a:normAutofit/>
          </a:bodyPr>
          <a:lstStyle/>
          <a:p>
            <a:r>
              <a:rPr lang="en-US" sz="3800" dirty="0"/>
              <a:t>Cotton Towels for Hydrotherapy</a:t>
            </a:r>
          </a:p>
        </p:txBody>
      </p:sp>
      <p:pic>
        <p:nvPicPr>
          <p:cNvPr id="2050" name="Picture 2" descr="Sponsored Ad - Tens Towels Pack of 8 Towels Set, 2 Extra Large Bath, 2 Hand, 4 Washcloths, 100% Cotton, Lighter Weight, Qu...">
            <a:extLst>
              <a:ext uri="{FF2B5EF4-FFF2-40B4-BE49-F238E27FC236}">
                <a16:creationId xmlns:a16="http://schemas.microsoft.com/office/drawing/2014/main" id="{099882DA-3B50-FEC7-D0A8-1C05EAD081C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8914" r="4216" b="-1"/>
          <a:stretch>
            <a:fillRect/>
          </a:stretch>
        </p:blipFill>
        <p:spPr bwMode="auto">
          <a:xfrm>
            <a:off x="20" y="10"/>
            <a:ext cx="465427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784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6E54-F42E-EC41-63DE-AD90F7D208A7}"/>
              </a:ext>
            </a:extLst>
          </p:cNvPr>
          <p:cNvSpPr>
            <a:spLocks noGrp="1"/>
          </p:cNvSpPr>
          <p:nvPr>
            <p:ph type="title"/>
          </p:nvPr>
        </p:nvSpPr>
        <p:spPr>
          <a:xfrm>
            <a:off x="2231136" y="467418"/>
            <a:ext cx="7729728" cy="1188720"/>
          </a:xfrm>
          <a:solidFill>
            <a:srgbClr val="FFFFFF"/>
          </a:solidFill>
        </p:spPr>
        <p:txBody>
          <a:bodyPr>
            <a:normAutofit fontScale="90000"/>
          </a:bodyPr>
          <a:lstStyle/>
          <a:p>
            <a:r>
              <a:rPr lang="en-US" dirty="0"/>
              <a:t>Massage Table for back pain treatment</a:t>
            </a:r>
          </a:p>
        </p:txBody>
      </p:sp>
      <p:pic>
        <p:nvPicPr>
          <p:cNvPr id="4" name="Content Placeholder 3">
            <a:extLst>
              <a:ext uri="{FF2B5EF4-FFF2-40B4-BE49-F238E27FC236}">
                <a16:creationId xmlns:a16="http://schemas.microsoft.com/office/drawing/2014/main" id="{1FF076AC-E5AB-93D1-5CF5-DE6E2F955C08}"/>
              </a:ext>
            </a:extLst>
          </p:cNvPr>
          <p:cNvPicPr>
            <a:picLocks noGrp="1" noChangeAspect="1"/>
          </p:cNvPicPr>
          <p:nvPr>
            <p:ph idx="1"/>
          </p:nvPr>
        </p:nvPicPr>
        <p:blipFill>
          <a:blip r:embed="rId2"/>
          <a:stretch>
            <a:fillRect/>
          </a:stretch>
        </p:blipFill>
        <p:spPr>
          <a:xfrm>
            <a:off x="4167265" y="1723760"/>
            <a:ext cx="4497049" cy="3463943"/>
          </a:xfrm>
          <a:prstGeom prst="rect">
            <a:avLst/>
          </a:prstGeom>
        </p:spPr>
      </p:pic>
    </p:spTree>
    <p:extLst>
      <p:ext uri="{BB962C8B-B14F-4D97-AF65-F5344CB8AC3E}">
        <p14:creationId xmlns:p14="http://schemas.microsoft.com/office/powerpoint/2010/main" val="2717719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372D6-C953-72B7-FD93-EC4813840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54C9D-9F4C-037A-AED5-40AE7775D74C}"/>
              </a:ext>
            </a:extLst>
          </p:cNvPr>
          <p:cNvSpPr>
            <a:spLocks noGrp="1"/>
          </p:cNvSpPr>
          <p:nvPr>
            <p:ph type="title"/>
          </p:nvPr>
        </p:nvSpPr>
        <p:spPr>
          <a:xfrm>
            <a:off x="6923757" y="1290025"/>
            <a:ext cx="4475892" cy="1188720"/>
          </a:xfrm>
          <a:solidFill>
            <a:srgbClr val="FFFFFF"/>
          </a:solidFill>
          <a:ln>
            <a:solidFill>
              <a:srgbClr val="404040"/>
            </a:solidFill>
          </a:ln>
        </p:spPr>
        <p:txBody>
          <a:bodyPr>
            <a:normAutofit/>
          </a:bodyPr>
          <a:lstStyle/>
          <a:p>
            <a:r>
              <a:rPr lang="en-US" dirty="0"/>
              <a:t>Pot for hot water</a:t>
            </a:r>
          </a:p>
        </p:txBody>
      </p:sp>
      <p:pic>
        <p:nvPicPr>
          <p:cNvPr id="1026" name="Picture 2" descr="Sponsored Ad - Amazon Basics Stainless Steel Stock Pot with Lid, 8 Quart, Even Heating, Easy to Clean, Silver">
            <a:extLst>
              <a:ext uri="{FF2B5EF4-FFF2-40B4-BE49-F238E27FC236}">
                <a16:creationId xmlns:a16="http://schemas.microsoft.com/office/drawing/2014/main" id="{858D9D0E-9B5F-4BFA-5CDF-0AA0F402D8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62" r="4048" b="2"/>
          <a:stretch>
            <a:fillRect/>
          </a:stretch>
        </p:blipFill>
        <p:spPr bwMode="auto">
          <a:xfrm>
            <a:off x="1132454" y="1126397"/>
            <a:ext cx="3867912" cy="4288536"/>
          </a:xfrm>
          <a:prstGeom prst="rect">
            <a:avLst/>
          </a:prstGeom>
          <a:noFill/>
          <a:extLst>
            <a:ext uri="{909E8E84-426E-40DD-AFC4-6F175D3DCCD1}">
              <a14:hiddenFill xmlns:a14="http://schemas.microsoft.com/office/drawing/2010/main">
                <a:solidFill>
                  <a:srgbClr val="FFFFFF"/>
                </a:solidFill>
              </a14:hiddenFill>
            </a:ext>
          </a:extLst>
        </p:spPr>
      </p:pic>
      <p:sp>
        <p:nvSpPr>
          <p:cNvPr id="1030" name="Content Placeholder 1029">
            <a:extLst>
              <a:ext uri="{FF2B5EF4-FFF2-40B4-BE49-F238E27FC236}">
                <a16:creationId xmlns:a16="http://schemas.microsoft.com/office/drawing/2014/main" id="{3D11E788-94D9-B395-AAB1-B8E4052838D8}"/>
              </a:ext>
            </a:extLst>
          </p:cNvPr>
          <p:cNvSpPr>
            <a:spLocks noGrp="1"/>
          </p:cNvSpPr>
          <p:nvPr>
            <p:ph idx="1"/>
          </p:nvPr>
        </p:nvSpPr>
        <p:spPr>
          <a:xfrm>
            <a:off x="6923757" y="2858703"/>
            <a:ext cx="4475892" cy="3042547"/>
          </a:xfrm>
        </p:spPr>
        <p:txBody>
          <a:bodyPr>
            <a:normAutofit/>
          </a:bodyPr>
          <a:lstStyle/>
          <a:p>
            <a:r>
              <a:rPr lang="en-US" dirty="0">
                <a:solidFill>
                  <a:schemeClr val="tx1">
                    <a:lumMod val="75000"/>
                    <a:lumOff val="25000"/>
                  </a:schemeClr>
                </a:solidFill>
              </a:rPr>
              <a:t>To use for hydrotherapy for pain using towels</a:t>
            </a:r>
          </a:p>
        </p:txBody>
      </p:sp>
    </p:spTree>
    <p:extLst>
      <p:ext uri="{BB962C8B-B14F-4D97-AF65-F5344CB8AC3E}">
        <p14:creationId xmlns:p14="http://schemas.microsoft.com/office/powerpoint/2010/main" val="1056804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C114D-6A1E-685C-E079-677900831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49EAF-E317-4B93-0034-3DF98BB39498}"/>
              </a:ext>
            </a:extLst>
          </p:cNvPr>
          <p:cNvSpPr>
            <a:spLocks noGrp="1"/>
          </p:cNvSpPr>
          <p:nvPr>
            <p:ph type="title"/>
          </p:nvPr>
        </p:nvSpPr>
        <p:spPr>
          <a:xfrm>
            <a:off x="804672" y="978776"/>
            <a:ext cx="4486656" cy="1174991"/>
          </a:xfrm>
        </p:spPr>
        <p:txBody>
          <a:bodyPr vert="horz" lIns="182880" tIns="182880" rIns="182880" bIns="182880" rtlCol="0">
            <a:normAutofit/>
          </a:bodyPr>
          <a:lstStyle/>
          <a:p>
            <a:r>
              <a:rPr lang="en-US" sz="1700" kern="1200" cap="all" spc="200" baseline="0">
                <a:latin typeface="+mj-lt"/>
                <a:ea typeface="+mj-ea"/>
                <a:cs typeface="+mj-cs"/>
              </a:rPr>
              <a:t>Bowls For hydrotherapy</a:t>
            </a:r>
            <a:br>
              <a:rPr lang="en-US" sz="1700" kern="1200" cap="all" spc="200" baseline="0">
                <a:latin typeface="+mj-lt"/>
                <a:ea typeface="+mj-ea"/>
                <a:cs typeface="+mj-cs"/>
              </a:rPr>
            </a:br>
            <a:r>
              <a:rPr lang="en-US" sz="1700" kern="1200" cap="all" spc="200" baseline="0">
                <a:latin typeface="+mj-lt"/>
                <a:ea typeface="+mj-ea"/>
                <a:cs typeface="+mj-cs"/>
              </a:rPr>
              <a:t>for hot water and ice water</a:t>
            </a:r>
            <a:br>
              <a:rPr lang="en-US" sz="1700" kern="1200" cap="all" spc="200" baseline="0">
                <a:latin typeface="+mj-lt"/>
                <a:ea typeface="+mj-ea"/>
                <a:cs typeface="+mj-cs"/>
              </a:rPr>
            </a:br>
            <a:endParaRPr lang="en-US" sz="1700" kern="1200" cap="all" spc="200" baseline="0">
              <a:latin typeface="+mj-lt"/>
              <a:ea typeface="+mj-ea"/>
              <a:cs typeface="+mj-cs"/>
            </a:endParaRPr>
          </a:p>
        </p:txBody>
      </p:sp>
      <p:sp>
        <p:nvSpPr>
          <p:cNvPr id="8" name="Content Placeholder 7">
            <a:extLst>
              <a:ext uri="{FF2B5EF4-FFF2-40B4-BE49-F238E27FC236}">
                <a16:creationId xmlns:a16="http://schemas.microsoft.com/office/drawing/2014/main" id="{0495CD70-C2D2-79E8-60F2-12AADDA4B3D6}"/>
              </a:ext>
            </a:extLst>
          </p:cNvPr>
          <p:cNvSpPr>
            <a:spLocks noGrp="1"/>
          </p:cNvSpPr>
          <p:nvPr>
            <p:ph idx="1"/>
          </p:nvPr>
        </p:nvSpPr>
        <p:spPr>
          <a:xfrm>
            <a:off x="804672" y="2640692"/>
            <a:ext cx="4486656" cy="3255252"/>
          </a:xfrm>
        </p:spPr>
        <p:txBody>
          <a:bodyPr>
            <a:normAutofit/>
          </a:bodyPr>
          <a:lstStyle/>
          <a:p>
            <a:r>
              <a:rPr lang="en-US" dirty="0"/>
              <a:t>One for ice cool water</a:t>
            </a:r>
          </a:p>
          <a:p>
            <a:r>
              <a:rPr lang="en-US" dirty="0"/>
              <a:t>One for spelling of water</a:t>
            </a:r>
          </a:p>
          <a:p>
            <a:endParaRPr lang="en-US" dirty="0"/>
          </a:p>
        </p:txBody>
      </p:sp>
      <p:pic>
        <p:nvPicPr>
          <p:cNvPr id="4" name="Content Placeholder 3">
            <a:extLst>
              <a:ext uri="{FF2B5EF4-FFF2-40B4-BE49-F238E27FC236}">
                <a16:creationId xmlns:a16="http://schemas.microsoft.com/office/drawing/2014/main" id="{389023B1-B48F-0ECC-72E8-B2FC71220692}"/>
              </a:ext>
            </a:extLst>
          </p:cNvPr>
          <p:cNvPicPr>
            <a:picLocks noChangeAspect="1"/>
          </p:cNvPicPr>
          <p:nvPr/>
        </p:nvPicPr>
        <p:blipFill>
          <a:blip r:embed="rId2"/>
          <a:srcRect l="7847" r="10821" b="2"/>
          <a:stretch>
            <a:fillRect/>
          </a:stretch>
        </p:blipFill>
        <p:spPr>
          <a:xfrm>
            <a:off x="6096000" y="10"/>
            <a:ext cx="6096000" cy="6857990"/>
          </a:xfrm>
          <a:prstGeom prst="rect">
            <a:avLst/>
          </a:prstGeom>
        </p:spPr>
      </p:pic>
    </p:spTree>
    <p:extLst>
      <p:ext uri="{BB962C8B-B14F-4D97-AF65-F5344CB8AC3E}">
        <p14:creationId xmlns:p14="http://schemas.microsoft.com/office/powerpoint/2010/main" val="3213247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94EDC-96F1-1F0D-9F5A-12CBBD865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F141BD-2758-DA9A-51E4-24B802A892AA}"/>
              </a:ext>
            </a:extLst>
          </p:cNvPr>
          <p:cNvSpPr>
            <a:spLocks noGrp="1"/>
          </p:cNvSpPr>
          <p:nvPr>
            <p:ph type="title"/>
          </p:nvPr>
        </p:nvSpPr>
        <p:spPr>
          <a:xfrm>
            <a:off x="6923757" y="1290025"/>
            <a:ext cx="4475892" cy="1188720"/>
          </a:xfrm>
          <a:prstGeom prst="ellipse">
            <a:avLst/>
          </a:prstGeom>
          <a:solidFill>
            <a:srgbClr val="FFFFFF"/>
          </a:solidFill>
          <a:ln>
            <a:solidFill>
              <a:srgbClr val="404040"/>
            </a:solidFill>
          </a:ln>
        </p:spPr>
        <p:txBody>
          <a:bodyPr>
            <a:normAutofit/>
          </a:bodyPr>
          <a:lstStyle/>
          <a:p>
            <a:r>
              <a:rPr lang="en-US" dirty="0"/>
              <a:t>Ice </a:t>
            </a:r>
          </a:p>
        </p:txBody>
      </p:sp>
      <p:pic>
        <p:nvPicPr>
          <p:cNvPr id="10244" name="Picture 4">
            <a:extLst>
              <a:ext uri="{FF2B5EF4-FFF2-40B4-BE49-F238E27FC236}">
                <a16:creationId xmlns:a16="http://schemas.microsoft.com/office/drawing/2014/main" id="{8FE4531A-84BE-5193-5AEA-A219DB882B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5407" r="15155" b="1"/>
          <a:stretch>
            <a:fillRect/>
          </a:stretch>
        </p:blipFill>
        <p:spPr bwMode="auto">
          <a:xfrm>
            <a:off x="1132454" y="1126397"/>
            <a:ext cx="3867912" cy="4288536"/>
          </a:xfrm>
          <a:prstGeom prst="rect">
            <a:avLst/>
          </a:prstGeom>
          <a:noFill/>
          <a:extLst>
            <a:ext uri="{909E8E84-426E-40DD-AFC4-6F175D3DCCD1}">
              <a14:hiddenFill xmlns:a14="http://schemas.microsoft.com/office/drawing/2010/main">
                <a:solidFill>
                  <a:srgbClr val="FFFFFF"/>
                </a:solidFill>
              </a14:hiddenFill>
            </a:ext>
          </a:extLst>
        </p:spPr>
      </p:pic>
      <p:sp>
        <p:nvSpPr>
          <p:cNvPr id="10246" name="Content Placeholder 10245">
            <a:extLst>
              <a:ext uri="{FF2B5EF4-FFF2-40B4-BE49-F238E27FC236}">
                <a16:creationId xmlns:a16="http://schemas.microsoft.com/office/drawing/2014/main" id="{2EB8B4CB-78CF-D3FC-2718-8D6AE8E60501}"/>
              </a:ext>
            </a:extLst>
          </p:cNvPr>
          <p:cNvSpPr>
            <a:spLocks noGrp="1"/>
          </p:cNvSpPr>
          <p:nvPr>
            <p:ph idx="1"/>
          </p:nvPr>
        </p:nvSpPr>
        <p:spPr>
          <a:xfrm>
            <a:off x="6923757" y="2858703"/>
            <a:ext cx="4475892" cy="3042547"/>
          </a:xfrm>
        </p:spPr>
        <p:txBody>
          <a:bodyPr>
            <a:normAutofit/>
          </a:bodyPr>
          <a:lstStyle/>
          <a:p>
            <a:r>
              <a:rPr lang="en-US" dirty="0">
                <a:solidFill>
                  <a:schemeClr val="tx1">
                    <a:lumMod val="75000"/>
                    <a:lumOff val="25000"/>
                  </a:schemeClr>
                </a:solidFill>
              </a:rPr>
              <a:t>For ending hydrotherapy </a:t>
            </a:r>
          </a:p>
          <a:p>
            <a:pPr marL="0" indent="0">
              <a:buNone/>
            </a:pPr>
            <a:r>
              <a:rPr lang="en-US" dirty="0">
                <a:solidFill>
                  <a:schemeClr val="tx1">
                    <a:lumMod val="75000"/>
                    <a:lumOff val="25000"/>
                  </a:schemeClr>
                </a:solidFill>
              </a:rPr>
              <a:t> </a:t>
            </a:r>
          </a:p>
          <a:p>
            <a:endParaRPr lang="en-US" dirty="0">
              <a:solidFill>
                <a:schemeClr val="tx1">
                  <a:lumMod val="75000"/>
                  <a:lumOff val="25000"/>
                </a:schemeClr>
              </a:solidFill>
            </a:endParaRPr>
          </a:p>
        </p:txBody>
      </p:sp>
    </p:spTree>
    <p:extLst>
      <p:ext uri="{BB962C8B-B14F-4D97-AF65-F5344CB8AC3E}">
        <p14:creationId xmlns:p14="http://schemas.microsoft.com/office/powerpoint/2010/main" val="1189116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0A8F-E646-3614-8ECF-7CDA6BEA9E41}"/>
              </a:ext>
            </a:extLst>
          </p:cNvPr>
          <p:cNvSpPr>
            <a:spLocks noGrp="1"/>
          </p:cNvSpPr>
          <p:nvPr>
            <p:ph type="title"/>
          </p:nvPr>
        </p:nvSpPr>
        <p:spPr>
          <a:xfrm>
            <a:off x="1600200" y="4269282"/>
            <a:ext cx="8991600" cy="1264762"/>
          </a:xfrm>
          <a:prstGeom prst="ellipse">
            <a:avLst/>
          </a:prstGeom>
        </p:spPr>
        <p:txBody>
          <a:bodyPr vert="horz" lIns="274320" tIns="182880" rIns="274320" bIns="182880" rtlCol="0" anchor="ctr" anchorCtr="1">
            <a:normAutofit/>
          </a:bodyPr>
          <a:lstStyle/>
          <a:p>
            <a:r>
              <a:rPr lang="en-US" sz="3200"/>
              <a:t>Wooden stool</a:t>
            </a:r>
          </a:p>
        </p:txBody>
      </p:sp>
      <p:sp>
        <p:nvSpPr>
          <p:cNvPr id="28678" name="Content Placeholder 28677">
            <a:extLst>
              <a:ext uri="{FF2B5EF4-FFF2-40B4-BE49-F238E27FC236}">
                <a16:creationId xmlns:a16="http://schemas.microsoft.com/office/drawing/2014/main" id="{416EC8C5-A5AD-7BDF-F92D-724B309E5AC2}"/>
              </a:ext>
            </a:extLst>
          </p:cNvPr>
          <p:cNvSpPr>
            <a:spLocks noGrp="1"/>
          </p:cNvSpPr>
          <p:nvPr>
            <p:ph idx="1"/>
          </p:nvPr>
        </p:nvSpPr>
        <p:spPr>
          <a:xfrm>
            <a:off x="2560320" y="5688535"/>
            <a:ext cx="7071360" cy="536125"/>
          </a:xfrm>
        </p:spPr>
        <p:txBody>
          <a:bodyPr vert="horz" lIns="91440" tIns="45720" rIns="91440" bIns="45720" rtlCol="0">
            <a:normAutofit/>
          </a:bodyPr>
          <a:lstStyle/>
          <a:p>
            <a:pPr marL="0" indent="0" algn="ctr">
              <a:buNone/>
            </a:pPr>
            <a:r>
              <a:rPr lang="en-US" dirty="0">
                <a:solidFill>
                  <a:srgbClr val="FFFFFF"/>
                </a:solidFill>
              </a:rPr>
              <a:t>It should be short </a:t>
            </a:r>
            <a:endParaRPr lang="en-US" kern="1200" dirty="0">
              <a:solidFill>
                <a:srgbClr val="FFFFFF"/>
              </a:solidFill>
              <a:latin typeface="+mn-lt"/>
              <a:ea typeface="+mn-ea"/>
              <a:cs typeface="+mn-cs"/>
            </a:endParaRPr>
          </a:p>
        </p:txBody>
      </p:sp>
      <p:pic>
        <p:nvPicPr>
          <p:cNvPr id="28674" name="Picture 2" descr="Sponsored Ad - Wooden Step Stool, Foot Stool with Non-Slip Mat, One Step Stool, Small Stool for High Beds, Office, Bedroo...">
            <a:extLst>
              <a:ext uri="{FF2B5EF4-FFF2-40B4-BE49-F238E27FC236}">
                <a16:creationId xmlns:a16="http://schemas.microsoft.com/office/drawing/2014/main" id="{093464E5-CED5-8E33-AFC9-237623C2D62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75049" y="970704"/>
            <a:ext cx="3641902" cy="265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896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09371-AD33-5806-1D53-7B763BEDF340}"/>
              </a:ext>
            </a:extLst>
          </p:cNvPr>
          <p:cNvSpPr>
            <a:spLocks noGrp="1"/>
          </p:cNvSpPr>
          <p:nvPr>
            <p:ph type="title"/>
          </p:nvPr>
        </p:nvSpPr>
        <p:spPr>
          <a:xfrm>
            <a:off x="6879787" y="964692"/>
            <a:ext cx="4476806" cy="1188720"/>
          </a:xfrm>
        </p:spPr>
        <p:txBody>
          <a:bodyPr>
            <a:normAutofit/>
          </a:bodyPr>
          <a:lstStyle/>
          <a:p>
            <a:r>
              <a:rPr lang="en-US" dirty="0"/>
              <a:t>plastic</a:t>
            </a:r>
          </a:p>
        </p:txBody>
      </p:sp>
      <p:pic>
        <p:nvPicPr>
          <p:cNvPr id="26626" name="Picture 2">
            <a:extLst>
              <a:ext uri="{FF2B5EF4-FFF2-40B4-BE49-F238E27FC236}">
                <a16:creationId xmlns:a16="http://schemas.microsoft.com/office/drawing/2014/main" id="{4A5C55EB-0767-C604-0E3E-18C18D46A4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53944" y="1458622"/>
            <a:ext cx="4782312" cy="3948697"/>
          </a:xfrm>
          <a:prstGeom prst="rect">
            <a:avLst/>
          </a:prstGeom>
          <a:noFill/>
          <a:extLst>
            <a:ext uri="{909E8E84-426E-40DD-AFC4-6F175D3DCCD1}">
              <a14:hiddenFill xmlns:a14="http://schemas.microsoft.com/office/drawing/2010/main">
                <a:solidFill>
                  <a:srgbClr val="FFFFFF"/>
                </a:solidFill>
              </a14:hiddenFill>
            </a:ext>
          </a:extLst>
        </p:spPr>
      </p:pic>
      <p:sp>
        <p:nvSpPr>
          <p:cNvPr id="26630" name="Content Placeholder 26629">
            <a:extLst>
              <a:ext uri="{FF2B5EF4-FFF2-40B4-BE49-F238E27FC236}">
                <a16:creationId xmlns:a16="http://schemas.microsoft.com/office/drawing/2014/main" id="{816C74AF-986E-C80A-E9B6-D6606EEBF86C}"/>
              </a:ext>
            </a:extLst>
          </p:cNvPr>
          <p:cNvSpPr>
            <a:spLocks noGrp="1"/>
          </p:cNvSpPr>
          <p:nvPr>
            <p:ph idx="1"/>
          </p:nvPr>
        </p:nvSpPr>
        <p:spPr>
          <a:xfrm>
            <a:off x="6878359" y="2638044"/>
            <a:ext cx="4492932" cy="3263206"/>
          </a:xfrm>
        </p:spPr>
        <p:txBody>
          <a:bodyPr>
            <a:normAutofit/>
          </a:bodyPr>
          <a:lstStyle/>
          <a:p>
            <a:pPr marL="0" indent="0">
              <a:buNone/>
            </a:pPr>
            <a:endParaRPr lang="en-US" dirty="0"/>
          </a:p>
        </p:txBody>
      </p:sp>
    </p:spTree>
    <p:extLst>
      <p:ext uri="{BB962C8B-B14F-4D97-AF65-F5344CB8AC3E}">
        <p14:creationId xmlns:p14="http://schemas.microsoft.com/office/powerpoint/2010/main" val="2102001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E7BE8-0343-0A4B-0852-E028865A3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73807-3014-B745-9ED0-D5F08E0A0E26}"/>
              </a:ext>
            </a:extLst>
          </p:cNvPr>
          <p:cNvSpPr>
            <a:spLocks noGrp="1"/>
          </p:cNvSpPr>
          <p:nvPr>
            <p:ph type="title"/>
          </p:nvPr>
        </p:nvSpPr>
        <p:spPr>
          <a:xfrm>
            <a:off x="8312677" y="964692"/>
            <a:ext cx="3066937" cy="1188720"/>
          </a:xfrm>
        </p:spPr>
        <p:txBody>
          <a:bodyPr>
            <a:normAutofit fontScale="90000"/>
          </a:bodyPr>
          <a:lstStyle/>
          <a:p>
            <a:r>
              <a:rPr lang="en-US" dirty="0"/>
              <a:t>one cotton sheets</a:t>
            </a:r>
          </a:p>
        </p:txBody>
      </p:sp>
      <p:pic>
        <p:nvPicPr>
          <p:cNvPr id="3074" name="Picture 2" descr="Royale Linens 100% Organic Cotton King Flat Sheet Only - Super Soft - Percale Top Sheets - King Flat Sheet Sold Separately...">
            <a:extLst>
              <a:ext uri="{FF2B5EF4-FFF2-40B4-BE49-F238E27FC236}">
                <a16:creationId xmlns:a16="http://schemas.microsoft.com/office/drawing/2014/main" id="{2FCC7603-B12B-AC60-CE6F-3BADAF1E70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43979" y="1623231"/>
            <a:ext cx="6227064" cy="3619480"/>
          </a:xfrm>
          <a:prstGeom prst="rect">
            <a:avLst/>
          </a:prstGeom>
          <a:noFill/>
          <a:extLst>
            <a:ext uri="{909E8E84-426E-40DD-AFC4-6F175D3DCCD1}">
              <a14:hiddenFill xmlns:a14="http://schemas.microsoft.com/office/drawing/2010/main">
                <a:solidFill>
                  <a:srgbClr val="FFFFFF"/>
                </a:solidFill>
              </a14:hiddenFill>
            </a:ext>
          </a:extLst>
        </p:spPr>
      </p:pic>
      <p:sp>
        <p:nvSpPr>
          <p:cNvPr id="3078" name="Content Placeholder 3077">
            <a:extLst>
              <a:ext uri="{FF2B5EF4-FFF2-40B4-BE49-F238E27FC236}">
                <a16:creationId xmlns:a16="http://schemas.microsoft.com/office/drawing/2014/main" id="{57BED343-78E5-24FF-57B7-CA2DE79630B4}"/>
              </a:ext>
            </a:extLst>
          </p:cNvPr>
          <p:cNvSpPr>
            <a:spLocks noGrp="1"/>
          </p:cNvSpPr>
          <p:nvPr>
            <p:ph idx="1"/>
          </p:nvPr>
        </p:nvSpPr>
        <p:spPr>
          <a:xfrm>
            <a:off x="8311249" y="2638044"/>
            <a:ext cx="3063765" cy="3263206"/>
          </a:xfrm>
        </p:spPr>
        <p:txBody>
          <a:bodyPr>
            <a:normAutofit/>
          </a:bodyPr>
          <a:lstStyle/>
          <a:p>
            <a:pPr marL="0" indent="0">
              <a:buNone/>
            </a:pPr>
            <a:endParaRPr lang="en-US" dirty="0"/>
          </a:p>
        </p:txBody>
      </p:sp>
    </p:spTree>
    <p:extLst>
      <p:ext uri="{BB962C8B-B14F-4D97-AF65-F5344CB8AC3E}">
        <p14:creationId xmlns:p14="http://schemas.microsoft.com/office/powerpoint/2010/main" val="2798623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4B9A-FCE1-FC46-C51E-7097DFCABD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F4D4FF-BB91-4B8C-E8BA-BAE98691D188}"/>
              </a:ext>
            </a:extLst>
          </p:cNvPr>
          <p:cNvSpPr>
            <a:spLocks noGrp="1"/>
          </p:cNvSpPr>
          <p:nvPr>
            <p:ph type="title"/>
          </p:nvPr>
        </p:nvSpPr>
        <p:spPr>
          <a:xfrm>
            <a:off x="5445496" y="978776"/>
            <a:ext cx="5925310" cy="1174991"/>
          </a:xfrm>
          <a:prstGeom prst="ellipse">
            <a:avLst/>
          </a:prstGeom>
        </p:spPr>
        <p:txBody>
          <a:bodyPr>
            <a:noAutofit/>
          </a:bodyPr>
          <a:lstStyle/>
          <a:p>
            <a:r>
              <a:rPr lang="en-US" sz="3200" dirty="0"/>
              <a:t>Cotton Blanket for Sauna</a:t>
            </a:r>
          </a:p>
        </p:txBody>
      </p:sp>
      <p:pic>
        <p:nvPicPr>
          <p:cNvPr id="4098" name="Picture 2" descr="Eddie Bauer - King Blanket, Lightweight Cotton Bedding, Home Decor for All Seasons (Herringbone Off-White, King)">
            <a:extLst>
              <a:ext uri="{FF2B5EF4-FFF2-40B4-BE49-F238E27FC236}">
                <a16:creationId xmlns:a16="http://schemas.microsoft.com/office/drawing/2014/main" id="{3601E9AF-3E13-F175-75CE-127104AFA4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442" r="-1" b="-1"/>
          <a:stretch>
            <a:fillRect/>
          </a:stretch>
        </p:blipFill>
        <p:spPr bwMode="auto">
          <a:xfrm>
            <a:off x="20" y="10"/>
            <a:ext cx="4657325"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2" name="Content Placeholder 4101">
            <a:extLst>
              <a:ext uri="{FF2B5EF4-FFF2-40B4-BE49-F238E27FC236}">
                <a16:creationId xmlns:a16="http://schemas.microsoft.com/office/drawing/2014/main" id="{D9C300EB-A916-7A39-F8A9-09635B444713}"/>
              </a:ext>
            </a:extLst>
          </p:cNvPr>
          <p:cNvSpPr>
            <a:spLocks noGrp="1"/>
          </p:cNvSpPr>
          <p:nvPr>
            <p:ph idx="1"/>
          </p:nvPr>
        </p:nvSpPr>
        <p:spPr>
          <a:xfrm>
            <a:off x="5445496" y="2640692"/>
            <a:ext cx="5925310" cy="3255252"/>
          </a:xfrm>
        </p:spPr>
        <p:txBody>
          <a:bodyPr>
            <a:normAutofit/>
          </a:bodyPr>
          <a:lstStyle/>
          <a:p>
            <a:pPr marL="0" indent="0">
              <a:buNone/>
            </a:pPr>
            <a:r>
              <a:rPr lang="en-US" dirty="0"/>
              <a:t>For wrapping patient</a:t>
            </a:r>
          </a:p>
        </p:txBody>
      </p:sp>
    </p:spTree>
    <p:extLst>
      <p:ext uri="{BB962C8B-B14F-4D97-AF65-F5344CB8AC3E}">
        <p14:creationId xmlns:p14="http://schemas.microsoft.com/office/powerpoint/2010/main" val="3165575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20F43-3A87-0B56-7A61-762908BC3EBC}"/>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3000" dirty="0">
                <a:solidFill>
                  <a:srgbClr val="FFFFFF"/>
                </a:solidFill>
              </a:rPr>
              <a:t>Bowls for poultices</a:t>
            </a:r>
          </a:p>
        </p:txBody>
      </p:sp>
      <p:pic>
        <p:nvPicPr>
          <p:cNvPr id="6146" name="Picture 2" descr="NUTRIIUPS 4 Pack Tempered Glass Prep Bowls, Clear Glass Bowl Set 6.6 Inch, Glass Salad Bowls for Kitchen Microwave and Ove...">
            <a:extLst>
              <a:ext uri="{FF2B5EF4-FFF2-40B4-BE49-F238E27FC236}">
                <a16:creationId xmlns:a16="http://schemas.microsoft.com/office/drawing/2014/main" id="{D21DC549-A432-7E00-C975-47EF70F9E93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25850" y="929389"/>
            <a:ext cx="4473348" cy="4389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858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A1B9A-97E1-17D8-F96A-952BB0EC9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FEE97-9384-7ABE-E033-7B7D748760D9}"/>
              </a:ext>
            </a:extLst>
          </p:cNvPr>
          <p:cNvSpPr>
            <a:spLocks noGrp="1"/>
          </p:cNvSpPr>
          <p:nvPr>
            <p:ph type="title"/>
          </p:nvPr>
        </p:nvSpPr>
        <p:spPr>
          <a:xfrm>
            <a:off x="5381807" y="964692"/>
            <a:ext cx="5894832" cy="1188720"/>
          </a:xfrm>
        </p:spPr>
        <p:txBody>
          <a:bodyPr vert="horz" lIns="182880" tIns="182880" rIns="182880" bIns="182880" rtlCol="0">
            <a:normAutofit/>
          </a:bodyPr>
          <a:lstStyle/>
          <a:p>
            <a:r>
              <a:rPr lang="en-US" kern="1200" cap="all" spc="200" baseline="0" dirty="0">
                <a:latin typeface="+mj-lt"/>
                <a:ea typeface="+mj-ea"/>
                <a:cs typeface="+mj-cs"/>
              </a:rPr>
              <a:t>Wooden spoons</a:t>
            </a:r>
          </a:p>
        </p:txBody>
      </p:sp>
      <p:pic>
        <p:nvPicPr>
          <p:cNvPr id="7170" name="Picture 2" descr="HANSGO Wooden Spoons for Cooking, 12 Inch Long Handle Wooden Cooking Mixing Oval Spoons to Baking, Stir Meals, 3PCS">
            <a:extLst>
              <a:ext uri="{FF2B5EF4-FFF2-40B4-BE49-F238E27FC236}">
                <a16:creationId xmlns:a16="http://schemas.microsoft.com/office/drawing/2014/main" id="{6FBB9DA6-9A7F-40DB-5AB3-F468FFAAC5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7499" y="1467855"/>
            <a:ext cx="3328416" cy="3930232"/>
          </a:xfrm>
          <a:prstGeom prst="rect">
            <a:avLst/>
          </a:prstGeom>
          <a:noFill/>
          <a:extLst>
            <a:ext uri="{909E8E84-426E-40DD-AFC4-6F175D3DCCD1}">
              <a14:hiddenFill xmlns:a14="http://schemas.microsoft.com/office/drawing/2010/main">
                <a:solidFill>
                  <a:srgbClr val="FFFFFF"/>
                </a:solidFill>
              </a14:hiddenFill>
            </a:ext>
          </a:extLst>
        </p:spPr>
      </p:pic>
      <p:sp>
        <p:nvSpPr>
          <p:cNvPr id="7174" name="Content Placeholder 7173">
            <a:extLst>
              <a:ext uri="{FF2B5EF4-FFF2-40B4-BE49-F238E27FC236}">
                <a16:creationId xmlns:a16="http://schemas.microsoft.com/office/drawing/2014/main" id="{43ACB27E-DDE8-0A31-9301-42D9992245D0}"/>
              </a:ext>
            </a:extLst>
          </p:cNvPr>
          <p:cNvSpPr>
            <a:spLocks noGrp="1"/>
          </p:cNvSpPr>
          <p:nvPr>
            <p:ph idx="1"/>
          </p:nvPr>
        </p:nvSpPr>
        <p:spPr>
          <a:xfrm>
            <a:off x="5380378" y="2638044"/>
            <a:ext cx="5963317" cy="3263206"/>
          </a:xfrm>
        </p:spPr>
        <p:txBody>
          <a:bodyPr>
            <a:normAutofit/>
          </a:bodyPr>
          <a:lstStyle/>
          <a:p>
            <a:r>
              <a:rPr lang="en-US" dirty="0"/>
              <a:t>For making paste for poultice</a:t>
            </a:r>
          </a:p>
        </p:txBody>
      </p:sp>
    </p:spTree>
    <p:extLst>
      <p:ext uri="{BB962C8B-B14F-4D97-AF65-F5344CB8AC3E}">
        <p14:creationId xmlns:p14="http://schemas.microsoft.com/office/powerpoint/2010/main" val="2753052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E28B-F336-781D-D8E6-97278A85B614}"/>
              </a:ext>
            </a:extLst>
          </p:cNvPr>
          <p:cNvSpPr>
            <a:spLocks noGrp="1"/>
          </p:cNvSpPr>
          <p:nvPr>
            <p:ph type="title"/>
          </p:nvPr>
        </p:nvSpPr>
        <p:spPr>
          <a:xfrm>
            <a:off x="6923757" y="1290025"/>
            <a:ext cx="4475892" cy="1188720"/>
          </a:xfrm>
          <a:solidFill>
            <a:srgbClr val="FFFFFF"/>
          </a:solidFill>
          <a:ln>
            <a:solidFill>
              <a:srgbClr val="404040"/>
            </a:solidFill>
          </a:ln>
        </p:spPr>
        <p:txBody>
          <a:bodyPr>
            <a:normAutofit/>
          </a:bodyPr>
          <a:lstStyle/>
          <a:p>
            <a:r>
              <a:rPr lang="en-US" dirty="0"/>
              <a:t>Paper towel</a:t>
            </a:r>
          </a:p>
        </p:txBody>
      </p:sp>
      <p:pic>
        <p:nvPicPr>
          <p:cNvPr id="24578" name="Picture 2" descr="Paper towel - Wikipedia">
            <a:extLst>
              <a:ext uri="{FF2B5EF4-FFF2-40B4-BE49-F238E27FC236}">
                <a16:creationId xmlns:a16="http://schemas.microsoft.com/office/drawing/2014/main" id="{6D4B4A3E-DDE4-5AAE-CF88-F0284BBBFD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295" r="24330" b="1"/>
          <a:stretch>
            <a:fillRect/>
          </a:stretch>
        </p:blipFill>
        <p:spPr bwMode="auto">
          <a:xfrm>
            <a:off x="1132454" y="1126397"/>
            <a:ext cx="3867912" cy="4288536"/>
          </a:xfrm>
          <a:prstGeom prst="rect">
            <a:avLst/>
          </a:prstGeom>
          <a:noFill/>
          <a:extLst>
            <a:ext uri="{909E8E84-426E-40DD-AFC4-6F175D3DCCD1}">
              <a14:hiddenFill xmlns:a14="http://schemas.microsoft.com/office/drawing/2010/main">
                <a:solidFill>
                  <a:srgbClr val="FFFFFF"/>
                </a:solidFill>
              </a14:hiddenFill>
            </a:ext>
          </a:extLst>
        </p:spPr>
      </p:pic>
      <p:sp>
        <p:nvSpPr>
          <p:cNvPr id="24582" name="Content Placeholder 24581">
            <a:extLst>
              <a:ext uri="{FF2B5EF4-FFF2-40B4-BE49-F238E27FC236}">
                <a16:creationId xmlns:a16="http://schemas.microsoft.com/office/drawing/2014/main" id="{5E9F0B59-7CFF-C42F-C520-1C820E53D528}"/>
              </a:ext>
            </a:extLst>
          </p:cNvPr>
          <p:cNvSpPr>
            <a:spLocks noGrp="1"/>
          </p:cNvSpPr>
          <p:nvPr>
            <p:ph idx="1"/>
          </p:nvPr>
        </p:nvSpPr>
        <p:spPr>
          <a:xfrm>
            <a:off x="6923757" y="2858703"/>
            <a:ext cx="4475892" cy="3042547"/>
          </a:xfrm>
        </p:spPr>
        <p:txBody>
          <a:bodyPr>
            <a:normAutofit/>
          </a:bodyPr>
          <a:lstStyle/>
          <a:p>
            <a:r>
              <a:rPr lang="en-US" dirty="0">
                <a:solidFill>
                  <a:srgbClr val="FFFFFF"/>
                </a:solidFill>
              </a:rPr>
              <a:t>Paper towel to hold the ginger</a:t>
            </a:r>
          </a:p>
        </p:txBody>
      </p:sp>
    </p:spTree>
    <p:extLst>
      <p:ext uri="{BB962C8B-B14F-4D97-AF65-F5344CB8AC3E}">
        <p14:creationId xmlns:p14="http://schemas.microsoft.com/office/powerpoint/2010/main" val="3588354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B03CC-04BD-8169-D3E9-081050EDAF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F005D-A049-CD15-18D4-4E6BF3AD6DD7}"/>
              </a:ext>
            </a:extLst>
          </p:cNvPr>
          <p:cNvSpPr>
            <a:spLocks noGrp="1"/>
          </p:cNvSpPr>
          <p:nvPr>
            <p:ph type="title"/>
          </p:nvPr>
        </p:nvSpPr>
        <p:spPr>
          <a:xfrm>
            <a:off x="6923757" y="1290025"/>
            <a:ext cx="4475892" cy="1188720"/>
          </a:xfrm>
          <a:solidFill>
            <a:srgbClr val="FFFFFF"/>
          </a:solidFill>
          <a:ln>
            <a:solidFill>
              <a:srgbClr val="404040"/>
            </a:solidFill>
          </a:ln>
        </p:spPr>
        <p:txBody>
          <a:bodyPr>
            <a:normAutofit/>
          </a:bodyPr>
          <a:lstStyle/>
          <a:p>
            <a:r>
              <a:rPr lang="en-US"/>
              <a:t>Ginger</a:t>
            </a:r>
          </a:p>
        </p:txBody>
      </p:sp>
      <p:pic>
        <p:nvPicPr>
          <p:cNvPr id="15362" name="Picture 2" descr="Ginger | History, Taxonomy, Description, Cultivation, Flavor ...">
            <a:extLst>
              <a:ext uri="{FF2B5EF4-FFF2-40B4-BE49-F238E27FC236}">
                <a16:creationId xmlns:a16="http://schemas.microsoft.com/office/drawing/2014/main" id="{28B4EC81-2065-4F93-3EA0-7F07DFFE3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597" r="18276" b="1"/>
          <a:stretch>
            <a:fillRect/>
          </a:stretch>
        </p:blipFill>
        <p:spPr bwMode="auto">
          <a:xfrm>
            <a:off x="1132454" y="1126397"/>
            <a:ext cx="3867912" cy="4288536"/>
          </a:xfrm>
          <a:prstGeom prst="rect">
            <a:avLst/>
          </a:prstGeom>
          <a:noFill/>
          <a:extLst>
            <a:ext uri="{909E8E84-426E-40DD-AFC4-6F175D3DCCD1}">
              <a14:hiddenFill xmlns:a14="http://schemas.microsoft.com/office/drawing/2010/main">
                <a:solidFill>
                  <a:srgbClr val="FFFFFF"/>
                </a:solidFill>
              </a14:hiddenFill>
            </a:ext>
          </a:extLst>
        </p:spPr>
      </p:pic>
      <p:sp>
        <p:nvSpPr>
          <p:cNvPr id="15366" name="Content Placeholder 15365">
            <a:extLst>
              <a:ext uri="{FF2B5EF4-FFF2-40B4-BE49-F238E27FC236}">
                <a16:creationId xmlns:a16="http://schemas.microsoft.com/office/drawing/2014/main" id="{41409AC8-18F4-E802-B246-B44C875B52CB}"/>
              </a:ext>
            </a:extLst>
          </p:cNvPr>
          <p:cNvSpPr>
            <a:spLocks noGrp="1"/>
          </p:cNvSpPr>
          <p:nvPr>
            <p:ph idx="1"/>
          </p:nvPr>
        </p:nvSpPr>
        <p:spPr>
          <a:xfrm>
            <a:off x="6923757" y="2858703"/>
            <a:ext cx="4475892" cy="3042547"/>
          </a:xfrm>
        </p:spPr>
        <p:txBody>
          <a:bodyPr>
            <a:normAutofit/>
          </a:bodyPr>
          <a:lstStyle/>
          <a:p>
            <a:r>
              <a:rPr lang="en-US" dirty="0">
                <a:solidFill>
                  <a:srgbClr val="FFFFFF"/>
                </a:solidFill>
              </a:rPr>
              <a:t>Grind ginger</a:t>
            </a:r>
          </a:p>
        </p:txBody>
      </p:sp>
    </p:spTree>
    <p:extLst>
      <p:ext uri="{BB962C8B-B14F-4D97-AF65-F5344CB8AC3E}">
        <p14:creationId xmlns:p14="http://schemas.microsoft.com/office/powerpoint/2010/main" val="1025881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5F36-4331-B4BA-A117-829F4BAA191C}"/>
              </a:ext>
            </a:extLst>
          </p:cNvPr>
          <p:cNvSpPr>
            <a:spLocks noGrp="1"/>
          </p:cNvSpPr>
          <p:nvPr>
            <p:ph type="title"/>
          </p:nvPr>
        </p:nvSpPr>
        <p:spPr>
          <a:xfrm>
            <a:off x="2231136" y="964692"/>
            <a:ext cx="7729728" cy="1188720"/>
          </a:xfrm>
          <a:prstGeom prst="ellipse">
            <a:avLst/>
          </a:prstGeom>
        </p:spPr>
        <p:txBody>
          <a:bodyPr>
            <a:normAutofit/>
          </a:bodyPr>
          <a:lstStyle/>
          <a:p>
            <a:r>
              <a:rPr lang="en-US"/>
              <a:t>Press’ nseal</a:t>
            </a:r>
            <a:endParaRPr lang="en-US" dirty="0"/>
          </a:p>
        </p:txBody>
      </p:sp>
      <p:pic>
        <p:nvPicPr>
          <p:cNvPr id="23554" name="Picture 2" descr="Glad Press'N Seal Plastic Wrap for Food, Griptex Technology, 70 Square Foot Roll (Pack of 1)">
            <a:extLst>
              <a:ext uri="{FF2B5EF4-FFF2-40B4-BE49-F238E27FC236}">
                <a16:creationId xmlns:a16="http://schemas.microsoft.com/office/drawing/2014/main" id="{22A2BAD9-5CB0-7F64-D3B5-B78F07FD3FF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64803" y="3837482"/>
            <a:ext cx="3370214" cy="789893"/>
          </a:xfrm>
          <a:prstGeom prst="rect">
            <a:avLst/>
          </a:prstGeom>
          <a:noFill/>
          <a:extLst>
            <a:ext uri="{909E8E84-426E-40DD-AFC4-6F175D3DCCD1}">
              <a14:hiddenFill xmlns:a14="http://schemas.microsoft.com/office/drawing/2010/main">
                <a:solidFill>
                  <a:srgbClr val="FFFFFF"/>
                </a:solidFill>
              </a14:hiddenFill>
            </a:ext>
          </a:extLst>
        </p:spPr>
      </p:pic>
      <p:sp>
        <p:nvSpPr>
          <p:cNvPr id="23567" name="Content Placeholder 23557">
            <a:extLst>
              <a:ext uri="{FF2B5EF4-FFF2-40B4-BE49-F238E27FC236}">
                <a16:creationId xmlns:a16="http://schemas.microsoft.com/office/drawing/2014/main" id="{0DA16ECC-C7B8-ECFF-E312-32D0D6DB5BA4}"/>
              </a:ext>
            </a:extLst>
          </p:cNvPr>
          <p:cNvSpPr>
            <a:spLocks noGrp="1"/>
          </p:cNvSpPr>
          <p:nvPr>
            <p:ph idx="1"/>
          </p:nvPr>
        </p:nvSpPr>
        <p:spPr>
          <a:xfrm>
            <a:off x="6333423" y="2638044"/>
            <a:ext cx="3618297" cy="3101983"/>
          </a:xfrm>
        </p:spPr>
        <p:txBody>
          <a:bodyPr>
            <a:normAutofit/>
          </a:bodyPr>
          <a:lstStyle/>
          <a:p>
            <a:r>
              <a:rPr lang="en-US"/>
              <a:t>To keep poultice in place</a:t>
            </a:r>
            <a:endParaRPr lang="en-US" dirty="0"/>
          </a:p>
        </p:txBody>
      </p:sp>
    </p:spTree>
    <p:extLst>
      <p:ext uri="{BB962C8B-B14F-4D97-AF65-F5344CB8AC3E}">
        <p14:creationId xmlns:p14="http://schemas.microsoft.com/office/powerpoint/2010/main" val="3608722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3446-3CFE-8C4E-1216-E6B8741A3400}"/>
              </a:ext>
            </a:extLst>
          </p:cNvPr>
          <p:cNvSpPr>
            <a:spLocks noGrp="1"/>
          </p:cNvSpPr>
          <p:nvPr>
            <p:ph type="title"/>
          </p:nvPr>
        </p:nvSpPr>
        <p:spPr>
          <a:xfrm>
            <a:off x="6736080" y="2958106"/>
            <a:ext cx="4797453" cy="941796"/>
          </a:xfrm>
        </p:spPr>
        <p:txBody>
          <a:bodyPr vert="horz" wrap="square" lIns="182880" tIns="182880" rIns="182880" bIns="182880" rtlCol="0" anchor="ctr">
            <a:normAutofit fontScale="90000"/>
          </a:bodyPr>
          <a:lstStyle/>
          <a:p>
            <a:r>
              <a:rPr lang="en-US" sz="2800" kern="1200" cap="all" spc="200" baseline="0" dirty="0">
                <a:solidFill>
                  <a:srgbClr val="262626"/>
                </a:solidFill>
                <a:latin typeface="+mj-lt"/>
                <a:ea typeface="+mj-ea"/>
                <a:cs typeface="+mj-cs"/>
              </a:rPr>
              <a:t>Ginger power for poultice</a:t>
            </a:r>
          </a:p>
        </p:txBody>
      </p:sp>
      <p:pic>
        <p:nvPicPr>
          <p:cNvPr id="4" name="Content Placeholder 3">
            <a:extLst>
              <a:ext uri="{FF2B5EF4-FFF2-40B4-BE49-F238E27FC236}">
                <a16:creationId xmlns:a16="http://schemas.microsoft.com/office/drawing/2014/main" id="{19DF1278-FF72-AB79-1F79-159A73105945}"/>
              </a:ext>
            </a:extLst>
          </p:cNvPr>
          <p:cNvPicPr>
            <a:picLocks noGrp="1" noChangeAspect="1"/>
          </p:cNvPicPr>
          <p:nvPr>
            <p:ph idx="1"/>
          </p:nvPr>
        </p:nvPicPr>
        <p:blipFill>
          <a:blip r:embed="rId2"/>
          <a:srcRect r="11110" b="-1"/>
          <a:stretch>
            <a:fillRect/>
          </a:stretch>
        </p:blipFill>
        <p:spPr>
          <a:xfrm>
            <a:off x="1" y="10"/>
            <a:ext cx="6095999" cy="6857990"/>
          </a:xfrm>
          <a:prstGeom prst="rect">
            <a:avLst/>
          </a:prstGeom>
        </p:spPr>
      </p:pic>
    </p:spTree>
    <p:extLst>
      <p:ext uri="{BB962C8B-B14F-4D97-AF65-F5344CB8AC3E}">
        <p14:creationId xmlns:p14="http://schemas.microsoft.com/office/powerpoint/2010/main" val="2756268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1A3F5-2DC5-B65A-50D3-96C7838F4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0DA553-E46C-9F9B-1D10-20A236C09744}"/>
              </a:ext>
            </a:extLst>
          </p:cNvPr>
          <p:cNvSpPr>
            <a:spLocks noGrp="1"/>
          </p:cNvSpPr>
          <p:nvPr>
            <p:ph type="title"/>
          </p:nvPr>
        </p:nvSpPr>
        <p:spPr>
          <a:xfrm>
            <a:off x="7576718" y="1586484"/>
            <a:ext cx="3828482" cy="3685032"/>
          </a:xfrm>
          <a:prstGeom prst="ellipse">
            <a:avLst/>
          </a:prstGeom>
          <a:solidFill>
            <a:schemeClr val="accent2"/>
          </a:solidFill>
          <a:ln>
            <a:noFill/>
          </a:ln>
        </p:spPr>
        <p:txBody>
          <a:bodyPr>
            <a:normAutofit/>
          </a:bodyPr>
          <a:lstStyle/>
          <a:p>
            <a:r>
              <a:rPr lang="en-US" sz="3000" dirty="0">
                <a:solidFill>
                  <a:srgbClr val="FFFFFF"/>
                </a:solidFill>
              </a:rPr>
              <a:t>Bentonite Clay</a:t>
            </a:r>
          </a:p>
        </p:txBody>
      </p:sp>
      <p:pic>
        <p:nvPicPr>
          <p:cNvPr id="8194" name="Picture 2" descr="Sponsored Ad - FOSSIL POWER Bentonite Clay Food Grade Powder 2 Lb – Natural Heavy Metal Detox &amp; Pore Cleansing | Indian He...">
            <a:extLst>
              <a:ext uri="{FF2B5EF4-FFF2-40B4-BE49-F238E27FC236}">
                <a16:creationId xmlns:a16="http://schemas.microsoft.com/office/drawing/2014/main" id="{47A5352A-B53A-2CDB-6548-594D68CD45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8966" y="1152053"/>
            <a:ext cx="3971932" cy="3996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182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5F2A-5D6C-5E2C-7F29-4CEC0CCB7F6D}"/>
              </a:ext>
            </a:extLst>
          </p:cNvPr>
          <p:cNvSpPr>
            <a:spLocks noGrp="1"/>
          </p:cNvSpPr>
          <p:nvPr>
            <p:ph type="title"/>
          </p:nvPr>
        </p:nvSpPr>
        <p:spPr>
          <a:xfrm>
            <a:off x="804672" y="2404872"/>
            <a:ext cx="3044950" cy="1627792"/>
          </a:xfrm>
        </p:spPr>
        <p:txBody>
          <a:bodyPr vert="horz" lIns="274320" tIns="182880" rIns="274320" bIns="182880" rtlCol="0" anchor="ctr" anchorCtr="1">
            <a:normAutofit fontScale="90000"/>
          </a:bodyPr>
          <a:lstStyle/>
          <a:p>
            <a:r>
              <a:rPr lang="en-US" dirty="0"/>
              <a:t>Turmeric for poultice</a:t>
            </a:r>
          </a:p>
        </p:txBody>
      </p:sp>
      <p:pic>
        <p:nvPicPr>
          <p:cNvPr id="4" name="Content Placeholder 3">
            <a:extLst>
              <a:ext uri="{FF2B5EF4-FFF2-40B4-BE49-F238E27FC236}">
                <a16:creationId xmlns:a16="http://schemas.microsoft.com/office/drawing/2014/main" id="{D4439245-8C02-145A-3534-503F3EE4C132}"/>
              </a:ext>
            </a:extLst>
          </p:cNvPr>
          <p:cNvPicPr>
            <a:picLocks noGrp="1" noChangeAspect="1"/>
          </p:cNvPicPr>
          <p:nvPr>
            <p:ph idx="1"/>
          </p:nvPr>
        </p:nvPicPr>
        <p:blipFill>
          <a:blip r:embed="rId2"/>
          <a:stretch>
            <a:fillRect/>
          </a:stretch>
        </p:blipFill>
        <p:spPr>
          <a:xfrm>
            <a:off x="5791581" y="640080"/>
            <a:ext cx="5263134" cy="5263134"/>
          </a:xfrm>
          <a:prstGeom prst="rect">
            <a:avLst/>
          </a:prstGeom>
        </p:spPr>
      </p:pic>
    </p:spTree>
    <p:extLst>
      <p:ext uri="{BB962C8B-B14F-4D97-AF65-F5344CB8AC3E}">
        <p14:creationId xmlns:p14="http://schemas.microsoft.com/office/powerpoint/2010/main" val="3506806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ABA1-804E-04E4-3024-DC70EEC06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C9C4D-9B8A-A083-1A99-B5C5725E7A24}"/>
              </a:ext>
            </a:extLst>
          </p:cNvPr>
          <p:cNvSpPr>
            <a:spLocks noGrp="1"/>
          </p:cNvSpPr>
          <p:nvPr>
            <p:ph type="title"/>
          </p:nvPr>
        </p:nvSpPr>
        <p:spPr>
          <a:xfrm>
            <a:off x="6736080" y="2958106"/>
            <a:ext cx="4797453" cy="941796"/>
          </a:xfrm>
        </p:spPr>
        <p:txBody>
          <a:bodyPr vert="horz" wrap="square" lIns="182880" tIns="182880" rIns="182880" bIns="182880" rtlCol="0" anchor="ctr">
            <a:normAutofit fontScale="90000"/>
          </a:bodyPr>
          <a:lstStyle/>
          <a:p>
            <a:r>
              <a:rPr lang="en-US" sz="2800" kern="1200" cap="all" spc="200" baseline="0" dirty="0">
                <a:solidFill>
                  <a:srgbClr val="262626"/>
                </a:solidFill>
                <a:latin typeface="+mj-lt"/>
                <a:ea typeface="+mj-ea"/>
                <a:cs typeface="+mj-cs"/>
              </a:rPr>
              <a:t>Charcoal for poultice</a:t>
            </a:r>
          </a:p>
        </p:txBody>
      </p:sp>
      <p:pic>
        <p:nvPicPr>
          <p:cNvPr id="4" name="Content Placeholder 3">
            <a:extLst>
              <a:ext uri="{FF2B5EF4-FFF2-40B4-BE49-F238E27FC236}">
                <a16:creationId xmlns:a16="http://schemas.microsoft.com/office/drawing/2014/main" id="{AFB08A3D-5223-0297-E075-72CFB858AFB5}"/>
              </a:ext>
            </a:extLst>
          </p:cNvPr>
          <p:cNvPicPr>
            <a:picLocks noGrp="1" noChangeAspect="1"/>
          </p:cNvPicPr>
          <p:nvPr>
            <p:ph idx="1"/>
          </p:nvPr>
        </p:nvPicPr>
        <p:blipFill>
          <a:blip r:embed="rId2"/>
          <a:srcRect r="11111"/>
          <a:stretch>
            <a:fillRect/>
          </a:stretch>
        </p:blipFill>
        <p:spPr>
          <a:xfrm>
            <a:off x="1" y="10"/>
            <a:ext cx="6095999" cy="6857990"/>
          </a:xfrm>
          <a:prstGeom prst="rect">
            <a:avLst/>
          </a:prstGeom>
        </p:spPr>
      </p:pic>
    </p:spTree>
    <p:extLst>
      <p:ext uri="{BB962C8B-B14F-4D97-AF65-F5344CB8AC3E}">
        <p14:creationId xmlns:p14="http://schemas.microsoft.com/office/powerpoint/2010/main" val="3213282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790921F-77E8-091B-6BC9-82591A0F6E56}"/>
              </a:ext>
            </a:extLst>
          </p:cNvPr>
          <p:cNvPicPr>
            <a:picLocks noChangeAspect="1"/>
          </p:cNvPicPr>
          <p:nvPr/>
        </p:nvPicPr>
        <p:blipFill>
          <a:blip r:embed="rId2"/>
          <a:stretch>
            <a:fillRect/>
          </a:stretch>
        </p:blipFill>
        <p:spPr>
          <a:xfrm>
            <a:off x="643468" y="1231119"/>
            <a:ext cx="6250769" cy="4234894"/>
          </a:xfrm>
          <a:prstGeom prst="rect">
            <a:avLst/>
          </a:prstGeom>
        </p:spPr>
      </p:pic>
      <p:sp>
        <p:nvSpPr>
          <p:cNvPr id="15" name="Content Placeholder 14">
            <a:extLst>
              <a:ext uri="{FF2B5EF4-FFF2-40B4-BE49-F238E27FC236}">
                <a16:creationId xmlns:a16="http://schemas.microsoft.com/office/drawing/2014/main" id="{CEFC7E97-C1D1-B508-1894-96B56D7FAA84}"/>
              </a:ext>
            </a:extLst>
          </p:cNvPr>
          <p:cNvSpPr>
            <a:spLocks noGrp="1"/>
          </p:cNvSpPr>
          <p:nvPr>
            <p:ph idx="1"/>
          </p:nvPr>
        </p:nvSpPr>
        <p:spPr>
          <a:xfrm>
            <a:off x="8184558" y="2638044"/>
            <a:ext cx="3363974" cy="3415622"/>
          </a:xfrm>
        </p:spPr>
        <p:txBody>
          <a:bodyPr>
            <a:normAutofit/>
          </a:bodyPr>
          <a:lstStyle/>
          <a:p>
            <a:r>
              <a:rPr lang="en-US" dirty="0">
                <a:solidFill>
                  <a:schemeClr val="bg1"/>
                </a:solidFill>
              </a:rPr>
              <a:t>2 Wall dressers for hydrotherapy and for poultices supplies</a:t>
            </a:r>
          </a:p>
        </p:txBody>
      </p:sp>
    </p:spTree>
    <p:extLst>
      <p:ext uri="{BB962C8B-B14F-4D97-AF65-F5344CB8AC3E}">
        <p14:creationId xmlns:p14="http://schemas.microsoft.com/office/powerpoint/2010/main" val="2675266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TotalTime>
  <Words>459</Words>
  <Application>Microsoft Macintosh PowerPoint</Application>
  <PresentationFormat>Widescreen</PresentationFormat>
  <Paragraphs>65</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Calibri</vt:lpstr>
      <vt:lpstr>Office Theme</vt:lpstr>
      <vt:lpstr>Setting a treatment room at your church</vt:lpstr>
      <vt:lpstr>What is a Treatment Room </vt:lpstr>
      <vt:lpstr>Purpose of Treatment Rooms </vt:lpstr>
      <vt:lpstr>Treatments</vt:lpstr>
      <vt:lpstr>Steps to Set a Treatment Room</vt:lpstr>
      <vt:lpstr>Timing</vt:lpstr>
      <vt:lpstr>Promote Treatment Room Therapies</vt:lpstr>
      <vt:lpstr>Chair for Hydrotherapy</vt:lpstr>
      <vt:lpstr>5-gallon bucket</vt:lpstr>
      <vt:lpstr>Ice </vt:lpstr>
      <vt:lpstr>Bowl</vt:lpstr>
      <vt:lpstr>Cotton Towels for Hydrotherapy</vt:lpstr>
      <vt:lpstr>Massage Table for back pain treatment</vt:lpstr>
      <vt:lpstr>Pot for hot water</vt:lpstr>
      <vt:lpstr>Bowls For hydrotherapy for hot water and ice water </vt:lpstr>
      <vt:lpstr>Ice </vt:lpstr>
      <vt:lpstr>Wooden stool</vt:lpstr>
      <vt:lpstr>plastic</vt:lpstr>
      <vt:lpstr>one cotton sheets</vt:lpstr>
      <vt:lpstr>Cotton Blanket for Sauna</vt:lpstr>
      <vt:lpstr>Bowls for poultices</vt:lpstr>
      <vt:lpstr>Wooden spoons</vt:lpstr>
      <vt:lpstr>Paper towel</vt:lpstr>
      <vt:lpstr>Ginger</vt:lpstr>
      <vt:lpstr>Press’ nseal</vt:lpstr>
      <vt:lpstr>Ginger power for poultice</vt:lpstr>
      <vt:lpstr>Bentonite Clay</vt:lpstr>
      <vt:lpstr>Turmeric for poultice</vt:lpstr>
      <vt:lpstr>Charcoal for poultice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Tony Ballard</dc:creator>
  <cp:lastModifiedBy>Tony Ballard</cp:lastModifiedBy>
  <cp:revision>1</cp:revision>
  <dcterms:created xsi:type="dcterms:W3CDTF">2025-09-06T21:23:59Z</dcterms:created>
  <dcterms:modified xsi:type="dcterms:W3CDTF">2025-09-06T21:54:45Z</dcterms:modified>
</cp:coreProperties>
</file>