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8288000" cy="10287000"/>
  <p:notesSz cx="6858000" cy="9144000"/>
  <p:embeddedFontLst>
    <p:embeddedFont>
      <p:font typeface="Luciole" panose="020B0500020200000003" pitchFamily="34" charset="0"/>
      <p:regular r:id="rId16"/>
    </p:embeddedFont>
    <p:embeddedFont>
      <p:font typeface="Montserrat" pitchFamily="2" charset="77"/>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648" autoAdjust="0"/>
  </p:normalViewPr>
  <p:slideViewPr>
    <p:cSldViewPr>
      <p:cViewPr varScale="1">
        <p:scale>
          <a:sx n="78" d="100"/>
          <a:sy n="78" d="100"/>
        </p:scale>
        <p:origin x="264"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9/18/25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9/18/25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9/18/25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svg"/><Relationship Id="rId12"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2.sv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2.sv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2.sv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3.png"/><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png"/><Relationship Id="rId7"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3.png"/><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8" Type="http://schemas.openxmlformats.org/officeDocument/2006/relationships/hyperlink" Target="https://a.co/d/9vYasYO" TargetMode="External"/><Relationship Id="rId3" Type="http://schemas.openxmlformats.org/officeDocument/2006/relationships/image" Target="../media/image12.svg"/><Relationship Id="rId7" Type="http://schemas.openxmlformats.org/officeDocument/2006/relationships/hyperlink" Target="https://a.co/d/gIFcm1p" TargetMode="Externa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3.png"/><Relationship Id="rId9" Type="http://schemas.openxmlformats.org/officeDocument/2006/relationships/image" Target="../media/image16.jpeg"/></Relationships>
</file>

<file path=ppt/slides/_rels/slide9.xml.rels><?xml version="1.0" encoding="UTF-8" standalone="yes"?>
<Relationships xmlns="http://schemas.openxmlformats.org/package/2006/relationships"><Relationship Id="rId8" Type="http://schemas.openxmlformats.org/officeDocument/2006/relationships/hyperlink" Target="https://a.co/d/4QUq7Nx" TargetMode="External"/><Relationship Id="rId3" Type="http://schemas.openxmlformats.org/officeDocument/2006/relationships/image" Target="../media/image12.svg"/><Relationship Id="rId7" Type="http://schemas.openxmlformats.org/officeDocument/2006/relationships/hyperlink" Target="https://a.co/d/gxd6yNJ" TargetMode="Externa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3.png"/><Relationship Id="rId9" Type="http://schemas.openxmlformats.org/officeDocument/2006/relationships/image" Target="../media/image16.jpeg"/></Relationships>
</file>

<file path=ppt/slides/_rels/slide10.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2.svg"/><Relationship Id="rId7" Type="http://schemas.openxmlformats.org/officeDocument/2006/relationships/hyperlink" Target="https://a.co/d/eV0WkzZ" TargetMode="Externa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hyperlink" Target="https://a.co/d/53ig74s" TargetMode="External"/><Relationship Id="rId3" Type="http://schemas.openxmlformats.org/officeDocument/2006/relationships/image" Target="../media/image12.svg"/><Relationship Id="rId7" Type="http://schemas.openxmlformats.org/officeDocument/2006/relationships/hyperlink" Target="https://a.co/d/0jKpYf7" TargetMode="Externa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3.png"/><Relationship Id="rId9" Type="http://schemas.openxmlformats.org/officeDocument/2006/relationships/image" Target="../media/image16.jpeg"/></Relationships>
</file>

<file path=ppt/slides/_rels/slide1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1.png"/><Relationship Id="rId7" Type="http://schemas.openxmlformats.org/officeDocument/2006/relationships/image" Target="../media/image28.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16.jpeg"/><Relationship Id="rId5" Type="http://schemas.openxmlformats.org/officeDocument/2006/relationships/image" Target="../media/image3.png"/><Relationship Id="rId10" Type="http://schemas.openxmlformats.org/officeDocument/2006/relationships/hyperlink" Target="https://a.co/d/5LPkfFI" TargetMode="External"/><Relationship Id="rId4" Type="http://schemas.openxmlformats.org/officeDocument/2006/relationships/image" Target="../media/image12.svg"/><Relationship Id="rId9" Type="http://schemas.openxmlformats.org/officeDocument/2006/relationships/hyperlink" Target="https://a.co/d/1wufZLX"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www.azurestandard.com/shop/product/health-beauty/healing-first-aid/clay/bentonite/bentonite-clay/37512?package=HB2390" TargetMode="External"/><Relationship Id="rId3" Type="http://schemas.openxmlformats.org/officeDocument/2006/relationships/image" Target="../media/image12.svg"/><Relationship Id="rId7" Type="http://schemas.openxmlformats.org/officeDocument/2006/relationships/image" Target="../media/image32.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16.jpeg"/><Relationship Id="rId4" Type="http://schemas.openxmlformats.org/officeDocument/2006/relationships/image" Target="../media/image3.png"/><Relationship Id="rId9" Type="http://schemas.openxmlformats.org/officeDocument/2006/relationships/hyperlink" Target="https://www.azurestandard.com/shop/product/food/flour/nut-seed-meals/flax/flaxseed-meal-organic/8021?package=FL203"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2.svg"/><Relationship Id="rId7" Type="http://schemas.openxmlformats.org/officeDocument/2006/relationships/hyperlink" Target="https://www.azurestandard.com/shop/product/food/spices-seasonings/spices/turmeric/dried/turmeric-ground/11402?package=HS222" TargetMode="Externa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2851" b="-12851"/>
            </a:stretch>
          </a:blipFill>
        </p:spPr>
        <p:txBody>
          <a:bodyPr/>
          <a:lstStyle/>
          <a:p>
            <a:endParaRPr lang="en-US"/>
          </a:p>
        </p:txBody>
      </p:sp>
      <p:grpSp>
        <p:nvGrpSpPr>
          <p:cNvPr id="3" name="Group 3"/>
          <p:cNvGrpSpPr/>
          <p:nvPr/>
        </p:nvGrpSpPr>
        <p:grpSpPr>
          <a:xfrm>
            <a:off x="1028700" y="1852863"/>
            <a:ext cx="16230600" cy="6611353"/>
            <a:chOff x="0" y="0"/>
            <a:chExt cx="21640800" cy="8815137"/>
          </a:xfrm>
        </p:grpSpPr>
        <p:pic>
          <p:nvPicPr>
            <p:cNvPr id="4" name="Picture 4"/>
            <p:cNvPicPr>
              <a:picLocks noChangeAspect="1"/>
            </p:cNvPicPr>
            <p:nvPr/>
          </p:nvPicPr>
          <p:blipFill>
            <a:blip r:embed="rId3"/>
            <a:srcRect t="13792" b="13792"/>
            <a:stretch>
              <a:fillRect/>
            </a:stretch>
          </p:blipFill>
          <p:spPr>
            <a:xfrm flipH="1">
              <a:off x="0" y="0"/>
              <a:ext cx="21640800" cy="8815137"/>
            </a:xfrm>
            <a:prstGeom prst="rect">
              <a:avLst/>
            </a:prstGeom>
          </p:spPr>
        </p:pic>
      </p:grpSp>
      <p:grpSp>
        <p:nvGrpSpPr>
          <p:cNvPr id="5" name="Group 5"/>
          <p:cNvGrpSpPr/>
          <p:nvPr/>
        </p:nvGrpSpPr>
        <p:grpSpPr>
          <a:xfrm>
            <a:off x="10287473" y="4127877"/>
            <a:ext cx="8946081" cy="3167137"/>
            <a:chOff x="0" y="0"/>
            <a:chExt cx="3263554" cy="1155380"/>
          </a:xfrm>
        </p:grpSpPr>
        <p:sp>
          <p:nvSpPr>
            <p:cNvPr id="6" name="Freeform 6"/>
            <p:cNvSpPr/>
            <p:nvPr/>
          </p:nvSpPr>
          <p:spPr>
            <a:xfrm>
              <a:off x="0" y="0"/>
              <a:ext cx="3263554" cy="1155380"/>
            </a:xfrm>
            <a:custGeom>
              <a:avLst/>
              <a:gdLst/>
              <a:ahLst/>
              <a:cxnLst/>
              <a:rect l="l" t="t" r="r" b="b"/>
              <a:pathLst>
                <a:path w="3263554" h="1155380">
                  <a:moveTo>
                    <a:pt x="0" y="0"/>
                  </a:moveTo>
                  <a:lnTo>
                    <a:pt x="3263554" y="0"/>
                  </a:lnTo>
                  <a:lnTo>
                    <a:pt x="3263554" y="1155380"/>
                  </a:lnTo>
                  <a:lnTo>
                    <a:pt x="0" y="1155380"/>
                  </a:lnTo>
                  <a:close/>
                </a:path>
              </a:pathLst>
            </a:custGeom>
            <a:solidFill>
              <a:srgbClr val="FFFFFF">
                <a:alpha val="75686"/>
              </a:srgbClr>
            </a:solidFill>
          </p:spPr>
          <p:txBody>
            <a:bodyPr/>
            <a:lstStyle/>
            <a:p>
              <a:endParaRPr lang="en-US"/>
            </a:p>
          </p:txBody>
        </p:sp>
      </p:grpSp>
      <p:sp>
        <p:nvSpPr>
          <p:cNvPr id="7" name="Freeform 7"/>
          <p:cNvSpPr/>
          <p:nvPr/>
        </p:nvSpPr>
        <p:spPr>
          <a:xfrm>
            <a:off x="1441635" y="297373"/>
            <a:ext cx="1505304" cy="1462654"/>
          </a:xfrm>
          <a:custGeom>
            <a:avLst/>
            <a:gdLst/>
            <a:ahLst/>
            <a:cxnLst/>
            <a:rect l="l" t="t" r="r" b="b"/>
            <a:pathLst>
              <a:path w="1505304" h="1462654">
                <a:moveTo>
                  <a:pt x="0" y="0"/>
                </a:moveTo>
                <a:lnTo>
                  <a:pt x="1505304" y="0"/>
                </a:lnTo>
                <a:lnTo>
                  <a:pt x="1505304" y="1462654"/>
                </a:lnTo>
                <a:lnTo>
                  <a:pt x="0" y="1462654"/>
                </a:lnTo>
                <a:lnTo>
                  <a:pt x="0" y="0"/>
                </a:lnTo>
                <a:close/>
              </a:path>
            </a:pathLst>
          </a:custGeom>
          <a:blipFill>
            <a:blip r:embed="rId4"/>
            <a:stretch>
              <a:fillRect/>
            </a:stretch>
          </a:blipFill>
        </p:spPr>
        <p:txBody>
          <a:bodyPr/>
          <a:lstStyle/>
          <a:p>
            <a:endParaRPr lang="en-US"/>
          </a:p>
        </p:txBody>
      </p:sp>
      <p:sp>
        <p:nvSpPr>
          <p:cNvPr id="8" name="TextBox 8"/>
          <p:cNvSpPr txBox="1"/>
          <p:nvPr/>
        </p:nvSpPr>
        <p:spPr>
          <a:xfrm>
            <a:off x="11352367" y="8530206"/>
            <a:ext cx="5906933" cy="638559"/>
          </a:xfrm>
          <a:prstGeom prst="rect">
            <a:avLst/>
          </a:prstGeom>
        </p:spPr>
        <p:txBody>
          <a:bodyPr lIns="0" tIns="0" rIns="0" bIns="0" rtlCol="0" anchor="t">
            <a:spAutoFit/>
          </a:bodyPr>
          <a:lstStyle/>
          <a:p>
            <a:pPr algn="r">
              <a:lnSpc>
                <a:spcPts val="4703"/>
              </a:lnSpc>
            </a:pPr>
            <a:r>
              <a:rPr lang="en-US" sz="3359">
                <a:solidFill>
                  <a:srgbClr val="000000"/>
                </a:solidFill>
                <a:latin typeface="Luciole"/>
                <a:ea typeface="Luciole"/>
                <a:cs typeface="Luciole"/>
                <a:sym typeface="Luciole"/>
              </a:rPr>
              <a:t>WITH MERCY BALLARD</a:t>
            </a:r>
          </a:p>
        </p:txBody>
      </p:sp>
      <p:sp>
        <p:nvSpPr>
          <p:cNvPr id="9" name="TextBox 9"/>
          <p:cNvSpPr txBox="1"/>
          <p:nvPr/>
        </p:nvSpPr>
        <p:spPr>
          <a:xfrm>
            <a:off x="10287473" y="4013352"/>
            <a:ext cx="6986945" cy="3167588"/>
          </a:xfrm>
          <a:prstGeom prst="rect">
            <a:avLst/>
          </a:prstGeom>
        </p:spPr>
        <p:txBody>
          <a:bodyPr lIns="0" tIns="0" rIns="0" bIns="0" rtlCol="0" anchor="t">
            <a:spAutoFit/>
          </a:bodyPr>
          <a:lstStyle/>
          <a:p>
            <a:pPr algn="ctr">
              <a:lnSpc>
                <a:spcPts val="8108"/>
              </a:lnSpc>
            </a:pPr>
            <a:r>
              <a:rPr lang="en-US" sz="5791">
                <a:solidFill>
                  <a:srgbClr val="000000"/>
                </a:solidFill>
                <a:latin typeface="Luciole"/>
                <a:ea typeface="Luciole"/>
                <a:cs typeface="Luciole"/>
                <a:sym typeface="Luciole"/>
              </a:rPr>
              <a:t>YOUR ROADMAP FOR STARTING A TREATMENT ROOM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2851" b="-12851"/>
            </a:stretch>
          </a:blipFill>
        </p:spPr>
        <p:txBody>
          <a:bodyPr/>
          <a:lstStyle/>
          <a:p>
            <a:endParaRPr lang="en-US"/>
          </a:p>
        </p:txBody>
      </p:sp>
      <p:grpSp>
        <p:nvGrpSpPr>
          <p:cNvPr id="3" name="Group 3"/>
          <p:cNvGrpSpPr/>
          <p:nvPr/>
        </p:nvGrpSpPr>
        <p:grpSpPr>
          <a:xfrm>
            <a:off x="11369842" y="0"/>
            <a:ext cx="6918158" cy="10287000"/>
            <a:chOff x="0" y="0"/>
            <a:chExt cx="9224211" cy="13716000"/>
          </a:xfrm>
        </p:grpSpPr>
        <p:pic>
          <p:nvPicPr>
            <p:cNvPr id="4" name="Picture 4"/>
            <p:cNvPicPr>
              <a:picLocks noChangeAspect="1"/>
            </p:cNvPicPr>
            <p:nvPr/>
          </p:nvPicPr>
          <p:blipFill>
            <a:blip r:embed="rId3"/>
            <a:srcRect l="27596" r="27596"/>
            <a:stretch>
              <a:fillRect/>
            </a:stretch>
          </p:blipFill>
          <p:spPr>
            <a:xfrm>
              <a:off x="0" y="0"/>
              <a:ext cx="9224211" cy="13716000"/>
            </a:xfrm>
            <a:prstGeom prst="rect">
              <a:avLst/>
            </a:prstGeom>
          </p:spPr>
        </p:pic>
      </p:grpSp>
      <p:grpSp>
        <p:nvGrpSpPr>
          <p:cNvPr id="5" name="Group 5"/>
          <p:cNvGrpSpPr/>
          <p:nvPr/>
        </p:nvGrpSpPr>
        <p:grpSpPr>
          <a:xfrm>
            <a:off x="-1594485" y="-102870"/>
            <a:ext cx="3435317" cy="10780896"/>
            <a:chOff x="0" y="0"/>
            <a:chExt cx="1253213" cy="3932900"/>
          </a:xfrm>
        </p:grpSpPr>
        <p:sp>
          <p:nvSpPr>
            <p:cNvPr id="6" name="Freeform 6"/>
            <p:cNvSpPr/>
            <p:nvPr/>
          </p:nvSpPr>
          <p:spPr>
            <a:xfrm>
              <a:off x="0" y="0"/>
              <a:ext cx="1253213" cy="3932900"/>
            </a:xfrm>
            <a:custGeom>
              <a:avLst/>
              <a:gdLst/>
              <a:ahLst/>
              <a:cxnLst/>
              <a:rect l="l" t="t" r="r" b="b"/>
              <a:pathLst>
                <a:path w="1253213" h="3932900">
                  <a:moveTo>
                    <a:pt x="0" y="0"/>
                  </a:moveTo>
                  <a:lnTo>
                    <a:pt x="1253213" y="0"/>
                  </a:lnTo>
                  <a:lnTo>
                    <a:pt x="1253213" y="3932900"/>
                  </a:lnTo>
                  <a:lnTo>
                    <a:pt x="0" y="3932900"/>
                  </a:lnTo>
                  <a:close/>
                </a:path>
              </a:pathLst>
            </a:custGeom>
            <a:solidFill>
              <a:srgbClr val="E2E0DF"/>
            </a:solidFill>
          </p:spPr>
          <p:txBody>
            <a:bodyPr/>
            <a:lstStyle/>
            <a:p>
              <a:endParaRPr lang="en-US"/>
            </a:p>
          </p:txBody>
        </p:sp>
      </p:grpSp>
      <p:sp>
        <p:nvSpPr>
          <p:cNvPr id="7" name="AutoShape 7"/>
          <p:cNvSpPr/>
          <p:nvPr/>
        </p:nvSpPr>
        <p:spPr>
          <a:xfrm>
            <a:off x="2502568" y="2437103"/>
            <a:ext cx="6492240" cy="0"/>
          </a:xfrm>
          <a:prstGeom prst="line">
            <a:avLst/>
          </a:prstGeom>
          <a:ln w="47625" cap="flat">
            <a:solidFill>
              <a:srgbClr val="7F776E"/>
            </a:solidFill>
            <a:prstDash val="solid"/>
            <a:headEnd type="none" w="sm" len="sm"/>
            <a:tailEnd type="none" w="sm" len="sm"/>
          </a:ln>
        </p:spPr>
        <p:txBody>
          <a:bodyPr/>
          <a:lstStyle/>
          <a:p>
            <a:endParaRPr lang="en-US"/>
          </a:p>
        </p:txBody>
      </p:sp>
      <p:sp>
        <p:nvSpPr>
          <p:cNvPr id="8" name="Freeform 8"/>
          <p:cNvSpPr/>
          <p:nvPr/>
        </p:nvSpPr>
        <p:spPr>
          <a:xfrm>
            <a:off x="2502568" y="3642016"/>
            <a:ext cx="1083016" cy="1083016"/>
          </a:xfrm>
          <a:custGeom>
            <a:avLst/>
            <a:gdLst/>
            <a:ahLst/>
            <a:cxnLst/>
            <a:rect l="l" t="t" r="r" b="b"/>
            <a:pathLst>
              <a:path w="1083016" h="1083016">
                <a:moveTo>
                  <a:pt x="0" y="0"/>
                </a:moveTo>
                <a:lnTo>
                  <a:pt x="1083017" y="0"/>
                </a:lnTo>
                <a:lnTo>
                  <a:pt x="1083017" y="1083016"/>
                </a:lnTo>
                <a:lnTo>
                  <a:pt x="0" y="10830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a:off x="2502568" y="5108895"/>
            <a:ext cx="1083016" cy="1083016"/>
          </a:xfrm>
          <a:custGeom>
            <a:avLst/>
            <a:gdLst/>
            <a:ahLst/>
            <a:cxnLst/>
            <a:rect l="l" t="t" r="r" b="b"/>
            <a:pathLst>
              <a:path w="1083016" h="1083016">
                <a:moveTo>
                  <a:pt x="0" y="0"/>
                </a:moveTo>
                <a:lnTo>
                  <a:pt x="1083017" y="0"/>
                </a:lnTo>
                <a:lnTo>
                  <a:pt x="1083017" y="1083016"/>
                </a:lnTo>
                <a:lnTo>
                  <a:pt x="0" y="108301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Freeform 10"/>
          <p:cNvSpPr/>
          <p:nvPr/>
        </p:nvSpPr>
        <p:spPr>
          <a:xfrm>
            <a:off x="2502568" y="6651330"/>
            <a:ext cx="1103837" cy="1103837"/>
          </a:xfrm>
          <a:custGeom>
            <a:avLst/>
            <a:gdLst/>
            <a:ahLst/>
            <a:cxnLst/>
            <a:rect l="l" t="t" r="r" b="b"/>
            <a:pathLst>
              <a:path w="1103837" h="1103837">
                <a:moveTo>
                  <a:pt x="0" y="0"/>
                </a:moveTo>
                <a:lnTo>
                  <a:pt x="1103838" y="0"/>
                </a:lnTo>
                <a:lnTo>
                  <a:pt x="1103838" y="1103838"/>
                </a:lnTo>
                <a:lnTo>
                  <a:pt x="0" y="110383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1" name="Freeform 11"/>
          <p:cNvSpPr/>
          <p:nvPr/>
        </p:nvSpPr>
        <p:spPr>
          <a:xfrm>
            <a:off x="123173" y="33881"/>
            <a:ext cx="1571174" cy="1571174"/>
          </a:xfrm>
          <a:custGeom>
            <a:avLst/>
            <a:gdLst/>
            <a:ahLst/>
            <a:cxnLst/>
            <a:rect l="l" t="t" r="r" b="b"/>
            <a:pathLst>
              <a:path w="1571174" h="1571174">
                <a:moveTo>
                  <a:pt x="0" y="0"/>
                </a:moveTo>
                <a:lnTo>
                  <a:pt x="1571175" y="0"/>
                </a:lnTo>
                <a:lnTo>
                  <a:pt x="1571175" y="1571175"/>
                </a:lnTo>
                <a:lnTo>
                  <a:pt x="0" y="157117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2" name="Freeform 12"/>
          <p:cNvSpPr/>
          <p:nvPr/>
        </p:nvSpPr>
        <p:spPr>
          <a:xfrm>
            <a:off x="233215" y="169443"/>
            <a:ext cx="1337960" cy="1300051"/>
          </a:xfrm>
          <a:custGeom>
            <a:avLst/>
            <a:gdLst/>
            <a:ahLst/>
            <a:cxnLst/>
            <a:rect l="l" t="t" r="r" b="b"/>
            <a:pathLst>
              <a:path w="1337960" h="1300051">
                <a:moveTo>
                  <a:pt x="0" y="0"/>
                </a:moveTo>
                <a:lnTo>
                  <a:pt x="1337959" y="0"/>
                </a:lnTo>
                <a:lnTo>
                  <a:pt x="1337959" y="1300051"/>
                </a:lnTo>
                <a:lnTo>
                  <a:pt x="0" y="1300051"/>
                </a:lnTo>
                <a:lnTo>
                  <a:pt x="0" y="0"/>
                </a:lnTo>
                <a:close/>
              </a:path>
            </a:pathLst>
          </a:custGeom>
          <a:blipFill>
            <a:blip r:embed="rId12"/>
            <a:stretch>
              <a:fillRect/>
            </a:stretch>
          </a:blipFill>
        </p:spPr>
        <p:txBody>
          <a:bodyPr/>
          <a:lstStyle/>
          <a:p>
            <a:endParaRPr lang="en-US"/>
          </a:p>
        </p:txBody>
      </p:sp>
      <p:sp>
        <p:nvSpPr>
          <p:cNvPr id="13" name="TextBox 13"/>
          <p:cNvSpPr txBox="1"/>
          <p:nvPr/>
        </p:nvSpPr>
        <p:spPr>
          <a:xfrm>
            <a:off x="2502568" y="800100"/>
            <a:ext cx="6986945" cy="1110188"/>
          </a:xfrm>
          <a:prstGeom prst="rect">
            <a:avLst/>
          </a:prstGeom>
        </p:spPr>
        <p:txBody>
          <a:bodyPr lIns="0" tIns="0" rIns="0" bIns="0" rtlCol="0" anchor="t">
            <a:spAutoFit/>
          </a:bodyPr>
          <a:lstStyle/>
          <a:p>
            <a:pPr algn="l">
              <a:lnSpc>
                <a:spcPts val="8108"/>
              </a:lnSpc>
            </a:pPr>
            <a:r>
              <a:rPr lang="en-US" sz="5791">
                <a:solidFill>
                  <a:srgbClr val="000000"/>
                </a:solidFill>
                <a:latin typeface="Luciole"/>
                <a:ea typeface="Luciole"/>
                <a:cs typeface="Luciole"/>
                <a:sym typeface="Luciole"/>
              </a:rPr>
              <a:t>INTRODUCTION</a:t>
            </a:r>
          </a:p>
        </p:txBody>
      </p:sp>
      <p:sp>
        <p:nvSpPr>
          <p:cNvPr id="14" name="TextBox 14"/>
          <p:cNvSpPr txBox="1"/>
          <p:nvPr/>
        </p:nvSpPr>
        <p:spPr>
          <a:xfrm>
            <a:off x="3997984" y="3873489"/>
            <a:ext cx="6171653" cy="588131"/>
          </a:xfrm>
          <a:prstGeom prst="rect">
            <a:avLst/>
          </a:prstGeom>
        </p:spPr>
        <p:txBody>
          <a:bodyPr lIns="0" tIns="0" rIns="0" bIns="0" rtlCol="0" anchor="t">
            <a:spAutoFit/>
          </a:bodyPr>
          <a:lstStyle/>
          <a:p>
            <a:pPr algn="l">
              <a:lnSpc>
                <a:spcPts val="4333"/>
              </a:lnSpc>
            </a:pPr>
            <a:r>
              <a:rPr lang="en-US" sz="3095">
                <a:solidFill>
                  <a:srgbClr val="000000"/>
                </a:solidFill>
                <a:latin typeface="Luciole"/>
                <a:ea typeface="Luciole"/>
                <a:cs typeface="Luciole"/>
                <a:sym typeface="Luciole"/>
              </a:rPr>
              <a:t>WHAT IS A TREATMENT ROOM</a:t>
            </a:r>
          </a:p>
        </p:txBody>
      </p:sp>
      <p:sp>
        <p:nvSpPr>
          <p:cNvPr id="15" name="TextBox 15"/>
          <p:cNvSpPr txBox="1"/>
          <p:nvPr/>
        </p:nvSpPr>
        <p:spPr>
          <a:xfrm>
            <a:off x="3997984" y="5294425"/>
            <a:ext cx="6732326" cy="588131"/>
          </a:xfrm>
          <a:prstGeom prst="rect">
            <a:avLst/>
          </a:prstGeom>
        </p:spPr>
        <p:txBody>
          <a:bodyPr lIns="0" tIns="0" rIns="0" bIns="0" rtlCol="0" anchor="t">
            <a:spAutoFit/>
          </a:bodyPr>
          <a:lstStyle/>
          <a:p>
            <a:pPr algn="l">
              <a:lnSpc>
                <a:spcPts val="4333"/>
              </a:lnSpc>
            </a:pPr>
            <a:r>
              <a:rPr lang="en-US" sz="3095">
                <a:solidFill>
                  <a:srgbClr val="000000"/>
                </a:solidFill>
                <a:latin typeface="Luciole"/>
                <a:ea typeface="Luciole"/>
                <a:cs typeface="Luciole"/>
                <a:sym typeface="Luciole"/>
              </a:rPr>
              <a:t>PURPOSE OF A TREATMENT ROOM</a:t>
            </a:r>
          </a:p>
        </p:txBody>
      </p:sp>
      <p:sp>
        <p:nvSpPr>
          <p:cNvPr id="16" name="TextBox 16"/>
          <p:cNvSpPr txBox="1"/>
          <p:nvPr/>
        </p:nvSpPr>
        <p:spPr>
          <a:xfrm>
            <a:off x="3997984" y="6624112"/>
            <a:ext cx="4996825" cy="1131056"/>
          </a:xfrm>
          <a:prstGeom prst="rect">
            <a:avLst/>
          </a:prstGeom>
        </p:spPr>
        <p:txBody>
          <a:bodyPr lIns="0" tIns="0" rIns="0" bIns="0" rtlCol="0" anchor="t">
            <a:spAutoFit/>
          </a:bodyPr>
          <a:lstStyle/>
          <a:p>
            <a:pPr algn="l">
              <a:lnSpc>
                <a:spcPts val="4333"/>
              </a:lnSpc>
            </a:pPr>
            <a:r>
              <a:rPr lang="en-US" sz="3095">
                <a:solidFill>
                  <a:srgbClr val="000000"/>
                </a:solidFill>
                <a:latin typeface="Luciole"/>
                <a:ea typeface="Luciole"/>
                <a:cs typeface="Luciole"/>
                <a:sym typeface="Luciole"/>
              </a:rPr>
              <a:t>BUDGET FOR TREATMENT ROOM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2851" b="-12851"/>
            </a:stretch>
          </a:blipFill>
        </p:spPr>
        <p:txBody>
          <a:bodyPr/>
          <a:lstStyle/>
          <a:p>
            <a:endParaRPr lang="en-US"/>
          </a:p>
        </p:txBody>
      </p:sp>
      <p:grpSp>
        <p:nvGrpSpPr>
          <p:cNvPr id="3" name="Group 3"/>
          <p:cNvGrpSpPr/>
          <p:nvPr/>
        </p:nvGrpSpPr>
        <p:grpSpPr>
          <a:xfrm>
            <a:off x="11369842" y="0"/>
            <a:ext cx="6918158" cy="10287000"/>
            <a:chOff x="0" y="0"/>
            <a:chExt cx="9224211" cy="13716000"/>
          </a:xfrm>
        </p:grpSpPr>
        <p:pic>
          <p:nvPicPr>
            <p:cNvPr id="4" name="Picture 4"/>
            <p:cNvPicPr>
              <a:picLocks noChangeAspect="1"/>
            </p:cNvPicPr>
            <p:nvPr/>
          </p:nvPicPr>
          <p:blipFill>
            <a:blip r:embed="rId3"/>
            <a:srcRect l="31685" r="23424"/>
            <a:stretch>
              <a:fillRect/>
            </a:stretch>
          </p:blipFill>
          <p:spPr>
            <a:xfrm>
              <a:off x="0" y="0"/>
              <a:ext cx="9224211" cy="13716000"/>
            </a:xfrm>
            <a:prstGeom prst="rect">
              <a:avLst/>
            </a:prstGeom>
          </p:spPr>
        </p:pic>
      </p:grpSp>
      <p:grpSp>
        <p:nvGrpSpPr>
          <p:cNvPr id="5" name="Group 5"/>
          <p:cNvGrpSpPr/>
          <p:nvPr/>
        </p:nvGrpSpPr>
        <p:grpSpPr>
          <a:xfrm>
            <a:off x="-1594485" y="-102870"/>
            <a:ext cx="3435317" cy="10780896"/>
            <a:chOff x="0" y="0"/>
            <a:chExt cx="1253213" cy="3932900"/>
          </a:xfrm>
        </p:grpSpPr>
        <p:sp>
          <p:nvSpPr>
            <p:cNvPr id="6" name="Freeform 6"/>
            <p:cNvSpPr/>
            <p:nvPr/>
          </p:nvSpPr>
          <p:spPr>
            <a:xfrm>
              <a:off x="0" y="0"/>
              <a:ext cx="1253213" cy="3932900"/>
            </a:xfrm>
            <a:custGeom>
              <a:avLst/>
              <a:gdLst/>
              <a:ahLst/>
              <a:cxnLst/>
              <a:rect l="l" t="t" r="r" b="b"/>
              <a:pathLst>
                <a:path w="1253213" h="3932900">
                  <a:moveTo>
                    <a:pt x="0" y="0"/>
                  </a:moveTo>
                  <a:lnTo>
                    <a:pt x="1253213" y="0"/>
                  </a:lnTo>
                  <a:lnTo>
                    <a:pt x="1253213" y="3932900"/>
                  </a:lnTo>
                  <a:lnTo>
                    <a:pt x="0" y="3932900"/>
                  </a:lnTo>
                  <a:close/>
                </a:path>
              </a:pathLst>
            </a:custGeom>
            <a:solidFill>
              <a:srgbClr val="E2E0DF"/>
            </a:solidFill>
          </p:spPr>
          <p:txBody>
            <a:bodyPr/>
            <a:lstStyle/>
            <a:p>
              <a:endParaRPr lang="en-US"/>
            </a:p>
          </p:txBody>
        </p:sp>
      </p:grpSp>
      <p:sp>
        <p:nvSpPr>
          <p:cNvPr id="7" name="AutoShape 7"/>
          <p:cNvSpPr/>
          <p:nvPr/>
        </p:nvSpPr>
        <p:spPr>
          <a:xfrm>
            <a:off x="2502568" y="1934101"/>
            <a:ext cx="6492240" cy="0"/>
          </a:xfrm>
          <a:prstGeom prst="line">
            <a:avLst/>
          </a:prstGeom>
          <a:ln w="47625" cap="flat">
            <a:solidFill>
              <a:srgbClr val="7F776E"/>
            </a:solidFill>
            <a:prstDash val="solid"/>
            <a:headEnd type="none" w="sm" len="sm"/>
            <a:tailEnd type="none" w="sm" len="sm"/>
          </a:ln>
        </p:spPr>
        <p:txBody>
          <a:bodyPr/>
          <a:lstStyle/>
          <a:p>
            <a:endParaRPr lang="en-US"/>
          </a:p>
        </p:txBody>
      </p:sp>
      <p:sp>
        <p:nvSpPr>
          <p:cNvPr id="8" name="Freeform 8"/>
          <p:cNvSpPr/>
          <p:nvPr/>
        </p:nvSpPr>
        <p:spPr>
          <a:xfrm>
            <a:off x="123173" y="33881"/>
            <a:ext cx="1571174" cy="1571174"/>
          </a:xfrm>
          <a:custGeom>
            <a:avLst/>
            <a:gdLst/>
            <a:ahLst/>
            <a:cxnLst/>
            <a:rect l="l" t="t" r="r" b="b"/>
            <a:pathLst>
              <a:path w="1571174" h="1571174">
                <a:moveTo>
                  <a:pt x="0" y="0"/>
                </a:moveTo>
                <a:lnTo>
                  <a:pt x="1571175" y="0"/>
                </a:lnTo>
                <a:lnTo>
                  <a:pt x="1571175" y="1571175"/>
                </a:lnTo>
                <a:lnTo>
                  <a:pt x="0" y="157117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a:off x="233215" y="169443"/>
            <a:ext cx="1337960" cy="1300051"/>
          </a:xfrm>
          <a:custGeom>
            <a:avLst/>
            <a:gdLst/>
            <a:ahLst/>
            <a:cxnLst/>
            <a:rect l="l" t="t" r="r" b="b"/>
            <a:pathLst>
              <a:path w="1337960" h="1300051">
                <a:moveTo>
                  <a:pt x="0" y="0"/>
                </a:moveTo>
                <a:lnTo>
                  <a:pt x="1337959" y="0"/>
                </a:lnTo>
                <a:lnTo>
                  <a:pt x="1337959" y="1300051"/>
                </a:lnTo>
                <a:lnTo>
                  <a:pt x="0" y="1300051"/>
                </a:lnTo>
                <a:lnTo>
                  <a:pt x="0" y="0"/>
                </a:lnTo>
                <a:close/>
              </a:path>
            </a:pathLst>
          </a:custGeom>
          <a:blipFill>
            <a:blip r:embed="rId6"/>
            <a:stretch>
              <a:fillRect/>
            </a:stretch>
          </a:blipFill>
        </p:spPr>
        <p:txBody>
          <a:bodyPr/>
          <a:lstStyle/>
          <a:p>
            <a:endParaRPr lang="en-US"/>
          </a:p>
        </p:txBody>
      </p:sp>
      <p:sp>
        <p:nvSpPr>
          <p:cNvPr id="10" name="TextBox 10"/>
          <p:cNvSpPr txBox="1"/>
          <p:nvPr/>
        </p:nvSpPr>
        <p:spPr>
          <a:xfrm>
            <a:off x="2502568" y="832602"/>
            <a:ext cx="8466784" cy="788670"/>
          </a:xfrm>
          <a:prstGeom prst="rect">
            <a:avLst/>
          </a:prstGeom>
        </p:spPr>
        <p:txBody>
          <a:bodyPr lIns="0" tIns="0" rIns="0" bIns="0" rtlCol="0" anchor="t">
            <a:spAutoFit/>
          </a:bodyPr>
          <a:lstStyle/>
          <a:p>
            <a:pPr algn="l">
              <a:lnSpc>
                <a:spcPts val="5880"/>
              </a:lnSpc>
            </a:pPr>
            <a:r>
              <a:rPr lang="en-US" sz="4200">
                <a:solidFill>
                  <a:srgbClr val="000000"/>
                </a:solidFill>
                <a:latin typeface="Luciole"/>
                <a:ea typeface="Luciole"/>
                <a:cs typeface="Luciole"/>
                <a:sym typeface="Luciole"/>
              </a:rPr>
              <a:t>WHAT IS A TREATMENT ROOM</a:t>
            </a:r>
          </a:p>
        </p:txBody>
      </p:sp>
      <p:sp>
        <p:nvSpPr>
          <p:cNvPr id="11" name="TextBox 11"/>
          <p:cNvSpPr txBox="1"/>
          <p:nvPr/>
        </p:nvSpPr>
        <p:spPr>
          <a:xfrm>
            <a:off x="2502568" y="2186513"/>
            <a:ext cx="7605729" cy="7185512"/>
          </a:xfrm>
          <a:prstGeom prst="rect">
            <a:avLst/>
          </a:prstGeom>
        </p:spPr>
        <p:txBody>
          <a:bodyPr lIns="0" tIns="0" rIns="0" bIns="0" rtlCol="0" anchor="t">
            <a:spAutoFit/>
          </a:bodyPr>
          <a:lstStyle/>
          <a:p>
            <a:pPr algn="l">
              <a:lnSpc>
                <a:spcPts val="3833"/>
              </a:lnSpc>
            </a:pPr>
            <a:r>
              <a:rPr lang="en-US" sz="2737">
                <a:solidFill>
                  <a:srgbClr val="000000"/>
                </a:solidFill>
                <a:latin typeface="Montserrat"/>
                <a:ea typeface="Montserrat"/>
                <a:cs typeface="Montserrat"/>
                <a:sym typeface="Montserrat"/>
              </a:rPr>
              <a:t> "In every city where we have a church, there is need of a place where treatment can be given. Among the homes of our church members there are few that afford room and facilities for the proper care of the sick. A place should be provided where treatment may be given for common ailments. The building might be inelegant and even rude, but it should be furnished with facilities for giving simple treatments. These, skillfully employed, would prove a blessing, not only to our own people, but to their neighbors, and might be the means of calling the attention of many to health principles". – {CH 468.1}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2851" b="-12851"/>
            </a:stretch>
          </a:blipFill>
        </p:spPr>
        <p:txBody>
          <a:bodyPr/>
          <a:lstStyle/>
          <a:p>
            <a:endParaRPr lang="en-US"/>
          </a:p>
        </p:txBody>
      </p:sp>
      <p:grpSp>
        <p:nvGrpSpPr>
          <p:cNvPr id="3" name="Group 3"/>
          <p:cNvGrpSpPr/>
          <p:nvPr/>
        </p:nvGrpSpPr>
        <p:grpSpPr>
          <a:xfrm>
            <a:off x="11369842" y="0"/>
            <a:ext cx="6918158" cy="10287000"/>
            <a:chOff x="0" y="0"/>
            <a:chExt cx="9224211" cy="13716000"/>
          </a:xfrm>
        </p:grpSpPr>
        <p:pic>
          <p:nvPicPr>
            <p:cNvPr id="4" name="Picture 4"/>
            <p:cNvPicPr>
              <a:picLocks noChangeAspect="1"/>
            </p:cNvPicPr>
            <p:nvPr/>
          </p:nvPicPr>
          <p:blipFill>
            <a:blip r:embed="rId3"/>
            <a:srcRect l="31685" r="23424"/>
            <a:stretch>
              <a:fillRect/>
            </a:stretch>
          </p:blipFill>
          <p:spPr>
            <a:xfrm>
              <a:off x="0" y="0"/>
              <a:ext cx="9224211" cy="13716000"/>
            </a:xfrm>
            <a:prstGeom prst="rect">
              <a:avLst/>
            </a:prstGeom>
          </p:spPr>
        </p:pic>
      </p:grpSp>
      <p:grpSp>
        <p:nvGrpSpPr>
          <p:cNvPr id="5" name="Group 5"/>
          <p:cNvGrpSpPr/>
          <p:nvPr/>
        </p:nvGrpSpPr>
        <p:grpSpPr>
          <a:xfrm>
            <a:off x="-1594485" y="-102870"/>
            <a:ext cx="3435317" cy="10780896"/>
            <a:chOff x="0" y="0"/>
            <a:chExt cx="1253213" cy="3932900"/>
          </a:xfrm>
        </p:grpSpPr>
        <p:sp>
          <p:nvSpPr>
            <p:cNvPr id="6" name="Freeform 6"/>
            <p:cNvSpPr/>
            <p:nvPr/>
          </p:nvSpPr>
          <p:spPr>
            <a:xfrm>
              <a:off x="0" y="0"/>
              <a:ext cx="1253213" cy="3932900"/>
            </a:xfrm>
            <a:custGeom>
              <a:avLst/>
              <a:gdLst/>
              <a:ahLst/>
              <a:cxnLst/>
              <a:rect l="l" t="t" r="r" b="b"/>
              <a:pathLst>
                <a:path w="1253213" h="3932900">
                  <a:moveTo>
                    <a:pt x="0" y="0"/>
                  </a:moveTo>
                  <a:lnTo>
                    <a:pt x="1253213" y="0"/>
                  </a:lnTo>
                  <a:lnTo>
                    <a:pt x="1253213" y="3932900"/>
                  </a:lnTo>
                  <a:lnTo>
                    <a:pt x="0" y="3932900"/>
                  </a:lnTo>
                  <a:close/>
                </a:path>
              </a:pathLst>
            </a:custGeom>
            <a:solidFill>
              <a:srgbClr val="E2E0DF"/>
            </a:solidFill>
          </p:spPr>
          <p:txBody>
            <a:bodyPr/>
            <a:lstStyle/>
            <a:p>
              <a:endParaRPr lang="en-US"/>
            </a:p>
          </p:txBody>
        </p:sp>
      </p:grpSp>
      <p:sp>
        <p:nvSpPr>
          <p:cNvPr id="7" name="AutoShape 7"/>
          <p:cNvSpPr/>
          <p:nvPr/>
        </p:nvSpPr>
        <p:spPr>
          <a:xfrm flipV="1">
            <a:off x="2502568" y="1934101"/>
            <a:ext cx="5447009" cy="0"/>
          </a:xfrm>
          <a:prstGeom prst="line">
            <a:avLst/>
          </a:prstGeom>
          <a:ln w="47625" cap="flat">
            <a:solidFill>
              <a:srgbClr val="7F776E"/>
            </a:solidFill>
            <a:prstDash val="solid"/>
            <a:headEnd type="none" w="sm" len="sm"/>
            <a:tailEnd type="none" w="sm" len="sm"/>
          </a:ln>
        </p:spPr>
        <p:txBody>
          <a:bodyPr/>
          <a:lstStyle/>
          <a:p>
            <a:endParaRPr lang="en-US"/>
          </a:p>
        </p:txBody>
      </p:sp>
      <p:sp>
        <p:nvSpPr>
          <p:cNvPr id="8" name="Freeform 8"/>
          <p:cNvSpPr/>
          <p:nvPr/>
        </p:nvSpPr>
        <p:spPr>
          <a:xfrm>
            <a:off x="123173" y="33881"/>
            <a:ext cx="1571174" cy="1571174"/>
          </a:xfrm>
          <a:custGeom>
            <a:avLst/>
            <a:gdLst/>
            <a:ahLst/>
            <a:cxnLst/>
            <a:rect l="l" t="t" r="r" b="b"/>
            <a:pathLst>
              <a:path w="1571174" h="1571174">
                <a:moveTo>
                  <a:pt x="0" y="0"/>
                </a:moveTo>
                <a:lnTo>
                  <a:pt x="1571175" y="0"/>
                </a:lnTo>
                <a:lnTo>
                  <a:pt x="1571175" y="1571175"/>
                </a:lnTo>
                <a:lnTo>
                  <a:pt x="0" y="157117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a:off x="233215" y="169443"/>
            <a:ext cx="1337960" cy="1300051"/>
          </a:xfrm>
          <a:custGeom>
            <a:avLst/>
            <a:gdLst/>
            <a:ahLst/>
            <a:cxnLst/>
            <a:rect l="l" t="t" r="r" b="b"/>
            <a:pathLst>
              <a:path w="1337960" h="1300051">
                <a:moveTo>
                  <a:pt x="0" y="0"/>
                </a:moveTo>
                <a:lnTo>
                  <a:pt x="1337959" y="0"/>
                </a:lnTo>
                <a:lnTo>
                  <a:pt x="1337959" y="1300051"/>
                </a:lnTo>
                <a:lnTo>
                  <a:pt x="0" y="1300051"/>
                </a:lnTo>
                <a:lnTo>
                  <a:pt x="0" y="0"/>
                </a:lnTo>
                <a:close/>
              </a:path>
            </a:pathLst>
          </a:custGeom>
          <a:blipFill>
            <a:blip r:embed="rId6"/>
            <a:stretch>
              <a:fillRect/>
            </a:stretch>
          </a:blipFill>
        </p:spPr>
        <p:txBody>
          <a:bodyPr/>
          <a:lstStyle/>
          <a:p>
            <a:endParaRPr lang="en-US"/>
          </a:p>
        </p:txBody>
      </p:sp>
      <p:sp>
        <p:nvSpPr>
          <p:cNvPr id="10" name="TextBox 10"/>
          <p:cNvSpPr txBox="1"/>
          <p:nvPr/>
        </p:nvSpPr>
        <p:spPr>
          <a:xfrm>
            <a:off x="2502568" y="835436"/>
            <a:ext cx="8064547" cy="675387"/>
          </a:xfrm>
          <a:prstGeom prst="rect">
            <a:avLst/>
          </a:prstGeom>
        </p:spPr>
        <p:txBody>
          <a:bodyPr lIns="0" tIns="0" rIns="0" bIns="0" rtlCol="0" anchor="t">
            <a:spAutoFit/>
          </a:bodyPr>
          <a:lstStyle/>
          <a:p>
            <a:pPr algn="l">
              <a:lnSpc>
                <a:spcPts val="5009"/>
              </a:lnSpc>
            </a:pPr>
            <a:r>
              <a:rPr lang="en-US" sz="3577">
                <a:solidFill>
                  <a:srgbClr val="000000"/>
                </a:solidFill>
                <a:latin typeface="Luciole"/>
                <a:ea typeface="Luciole"/>
                <a:cs typeface="Luciole"/>
                <a:sym typeface="Luciole"/>
              </a:rPr>
              <a:t>PURPOSE OF A TREATMENT ROOM</a:t>
            </a:r>
          </a:p>
        </p:txBody>
      </p:sp>
      <p:sp>
        <p:nvSpPr>
          <p:cNvPr id="11" name="TextBox 11"/>
          <p:cNvSpPr txBox="1"/>
          <p:nvPr/>
        </p:nvSpPr>
        <p:spPr>
          <a:xfrm>
            <a:off x="2643559" y="2196038"/>
            <a:ext cx="7923556" cy="7390874"/>
          </a:xfrm>
          <a:prstGeom prst="rect">
            <a:avLst/>
          </a:prstGeom>
        </p:spPr>
        <p:txBody>
          <a:bodyPr lIns="0" tIns="0" rIns="0" bIns="0" rtlCol="0" anchor="t">
            <a:spAutoFit/>
          </a:bodyPr>
          <a:lstStyle/>
          <a:p>
            <a:pPr algn="l">
              <a:lnSpc>
                <a:spcPts val="4875"/>
              </a:lnSpc>
            </a:pPr>
            <a:r>
              <a:rPr lang="en-US" sz="3482">
                <a:solidFill>
                  <a:srgbClr val="000000"/>
                </a:solidFill>
                <a:latin typeface="Montserrat"/>
                <a:ea typeface="Montserrat"/>
                <a:cs typeface="Montserrat"/>
                <a:sym typeface="Montserrat"/>
              </a:rPr>
              <a:t> “God's purpose in giving the third angel's message to the world is to prepare a people to stand true to Him during the investigative judgment. This is the purpose for which we establish and maintain our publishing houses, our schools, our sanitariums, hygienic restaurants, treatment rooms, and food factories This is our purpose in carrying forward every line of work in the cause” MS 143, 1902.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2851" b="-12851"/>
            </a:stretch>
          </a:blipFill>
        </p:spPr>
        <p:txBody>
          <a:bodyPr/>
          <a:lstStyle/>
          <a:p>
            <a:endParaRPr lang="en-US"/>
          </a:p>
        </p:txBody>
      </p:sp>
      <p:grpSp>
        <p:nvGrpSpPr>
          <p:cNvPr id="3" name="Group 3"/>
          <p:cNvGrpSpPr/>
          <p:nvPr/>
        </p:nvGrpSpPr>
        <p:grpSpPr>
          <a:xfrm>
            <a:off x="11369842" y="0"/>
            <a:ext cx="6918158" cy="10287000"/>
            <a:chOff x="0" y="0"/>
            <a:chExt cx="9224211" cy="13716000"/>
          </a:xfrm>
        </p:grpSpPr>
        <p:pic>
          <p:nvPicPr>
            <p:cNvPr id="4" name="Picture 4"/>
            <p:cNvPicPr>
              <a:picLocks noChangeAspect="1"/>
            </p:cNvPicPr>
            <p:nvPr/>
          </p:nvPicPr>
          <p:blipFill>
            <a:blip r:embed="rId3"/>
            <a:srcRect l="31685" r="23424"/>
            <a:stretch>
              <a:fillRect/>
            </a:stretch>
          </p:blipFill>
          <p:spPr>
            <a:xfrm>
              <a:off x="0" y="0"/>
              <a:ext cx="9224211" cy="13716000"/>
            </a:xfrm>
            <a:prstGeom prst="rect">
              <a:avLst/>
            </a:prstGeom>
          </p:spPr>
        </p:pic>
      </p:grpSp>
      <p:grpSp>
        <p:nvGrpSpPr>
          <p:cNvPr id="5" name="Group 5"/>
          <p:cNvGrpSpPr/>
          <p:nvPr/>
        </p:nvGrpSpPr>
        <p:grpSpPr>
          <a:xfrm>
            <a:off x="-1594485" y="-102870"/>
            <a:ext cx="3435317" cy="10780896"/>
            <a:chOff x="0" y="0"/>
            <a:chExt cx="1253213" cy="3932900"/>
          </a:xfrm>
        </p:grpSpPr>
        <p:sp>
          <p:nvSpPr>
            <p:cNvPr id="6" name="Freeform 6"/>
            <p:cNvSpPr/>
            <p:nvPr/>
          </p:nvSpPr>
          <p:spPr>
            <a:xfrm>
              <a:off x="0" y="0"/>
              <a:ext cx="1253213" cy="3932900"/>
            </a:xfrm>
            <a:custGeom>
              <a:avLst/>
              <a:gdLst/>
              <a:ahLst/>
              <a:cxnLst/>
              <a:rect l="l" t="t" r="r" b="b"/>
              <a:pathLst>
                <a:path w="1253213" h="3932900">
                  <a:moveTo>
                    <a:pt x="0" y="0"/>
                  </a:moveTo>
                  <a:lnTo>
                    <a:pt x="1253213" y="0"/>
                  </a:lnTo>
                  <a:lnTo>
                    <a:pt x="1253213" y="3932900"/>
                  </a:lnTo>
                  <a:lnTo>
                    <a:pt x="0" y="3932900"/>
                  </a:lnTo>
                  <a:close/>
                </a:path>
              </a:pathLst>
            </a:custGeom>
            <a:solidFill>
              <a:srgbClr val="E2E0DF"/>
            </a:solidFill>
          </p:spPr>
          <p:txBody>
            <a:bodyPr/>
            <a:lstStyle/>
            <a:p>
              <a:endParaRPr lang="en-US"/>
            </a:p>
          </p:txBody>
        </p:sp>
      </p:grpSp>
      <p:sp>
        <p:nvSpPr>
          <p:cNvPr id="7" name="AutoShape 7"/>
          <p:cNvSpPr/>
          <p:nvPr/>
        </p:nvSpPr>
        <p:spPr>
          <a:xfrm flipV="1">
            <a:off x="2502568" y="1934101"/>
            <a:ext cx="5447009" cy="0"/>
          </a:xfrm>
          <a:prstGeom prst="line">
            <a:avLst/>
          </a:prstGeom>
          <a:ln w="47625" cap="flat">
            <a:solidFill>
              <a:srgbClr val="7F776E"/>
            </a:solidFill>
            <a:prstDash val="solid"/>
            <a:headEnd type="none" w="sm" len="sm"/>
            <a:tailEnd type="none" w="sm" len="sm"/>
          </a:ln>
        </p:spPr>
        <p:txBody>
          <a:bodyPr/>
          <a:lstStyle/>
          <a:p>
            <a:endParaRPr lang="en-US"/>
          </a:p>
        </p:txBody>
      </p:sp>
      <p:sp>
        <p:nvSpPr>
          <p:cNvPr id="8" name="Freeform 8"/>
          <p:cNvSpPr/>
          <p:nvPr/>
        </p:nvSpPr>
        <p:spPr>
          <a:xfrm>
            <a:off x="123173" y="33881"/>
            <a:ext cx="1571174" cy="1571174"/>
          </a:xfrm>
          <a:custGeom>
            <a:avLst/>
            <a:gdLst/>
            <a:ahLst/>
            <a:cxnLst/>
            <a:rect l="l" t="t" r="r" b="b"/>
            <a:pathLst>
              <a:path w="1571174" h="1571174">
                <a:moveTo>
                  <a:pt x="0" y="0"/>
                </a:moveTo>
                <a:lnTo>
                  <a:pt x="1571175" y="0"/>
                </a:lnTo>
                <a:lnTo>
                  <a:pt x="1571175" y="1571175"/>
                </a:lnTo>
                <a:lnTo>
                  <a:pt x="0" y="157117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a:off x="233215" y="169443"/>
            <a:ext cx="1337960" cy="1300051"/>
          </a:xfrm>
          <a:custGeom>
            <a:avLst/>
            <a:gdLst/>
            <a:ahLst/>
            <a:cxnLst/>
            <a:rect l="l" t="t" r="r" b="b"/>
            <a:pathLst>
              <a:path w="1337960" h="1300051">
                <a:moveTo>
                  <a:pt x="0" y="0"/>
                </a:moveTo>
                <a:lnTo>
                  <a:pt x="1337959" y="0"/>
                </a:lnTo>
                <a:lnTo>
                  <a:pt x="1337959" y="1300051"/>
                </a:lnTo>
                <a:lnTo>
                  <a:pt x="0" y="1300051"/>
                </a:lnTo>
                <a:lnTo>
                  <a:pt x="0" y="0"/>
                </a:lnTo>
                <a:close/>
              </a:path>
            </a:pathLst>
          </a:custGeom>
          <a:blipFill>
            <a:blip r:embed="rId6"/>
            <a:stretch>
              <a:fillRect/>
            </a:stretch>
          </a:blipFill>
        </p:spPr>
        <p:txBody>
          <a:bodyPr/>
          <a:lstStyle/>
          <a:p>
            <a:endParaRPr lang="en-US"/>
          </a:p>
        </p:txBody>
      </p:sp>
      <p:sp>
        <p:nvSpPr>
          <p:cNvPr id="10" name="TextBox 10"/>
          <p:cNvSpPr txBox="1"/>
          <p:nvPr/>
        </p:nvSpPr>
        <p:spPr>
          <a:xfrm>
            <a:off x="2502568" y="816386"/>
            <a:ext cx="8064547" cy="788670"/>
          </a:xfrm>
          <a:prstGeom prst="rect">
            <a:avLst/>
          </a:prstGeom>
        </p:spPr>
        <p:txBody>
          <a:bodyPr lIns="0" tIns="0" rIns="0" bIns="0" rtlCol="0" anchor="t">
            <a:spAutoFit/>
          </a:bodyPr>
          <a:lstStyle/>
          <a:p>
            <a:pPr algn="l">
              <a:lnSpc>
                <a:spcPts val="5880"/>
              </a:lnSpc>
            </a:pPr>
            <a:r>
              <a:rPr lang="en-US" sz="4200">
                <a:solidFill>
                  <a:srgbClr val="000000"/>
                </a:solidFill>
                <a:latin typeface="Luciole"/>
                <a:ea typeface="Luciole"/>
                <a:cs typeface="Luciole"/>
                <a:sym typeface="Luciole"/>
              </a:rPr>
              <a:t>TYPES OF TREATMENTS</a:t>
            </a:r>
          </a:p>
        </p:txBody>
      </p:sp>
      <p:sp>
        <p:nvSpPr>
          <p:cNvPr id="11" name="TextBox 11"/>
          <p:cNvSpPr txBox="1"/>
          <p:nvPr/>
        </p:nvSpPr>
        <p:spPr>
          <a:xfrm>
            <a:off x="1694348" y="2469513"/>
            <a:ext cx="8726283" cy="6485723"/>
          </a:xfrm>
          <a:prstGeom prst="rect">
            <a:avLst/>
          </a:prstGeom>
        </p:spPr>
        <p:txBody>
          <a:bodyPr lIns="0" tIns="0" rIns="0" bIns="0" rtlCol="0" anchor="t">
            <a:spAutoFit/>
          </a:bodyPr>
          <a:lstStyle/>
          <a:p>
            <a:pPr marL="1140290" lvl="1" indent="-570145" algn="l">
              <a:lnSpc>
                <a:spcPts val="7394"/>
              </a:lnSpc>
              <a:buFont typeface="Arial"/>
              <a:buChar char="•"/>
            </a:pPr>
            <a:r>
              <a:rPr lang="en-US" sz="5281">
                <a:solidFill>
                  <a:srgbClr val="000000"/>
                </a:solidFill>
                <a:latin typeface="Montserrat"/>
                <a:ea typeface="Montserrat"/>
                <a:cs typeface="Montserrat"/>
                <a:sym typeface="Montserrat"/>
              </a:rPr>
              <a:t>Migraine headache</a:t>
            </a:r>
          </a:p>
          <a:p>
            <a:pPr marL="1140290" lvl="1" indent="-570145" algn="l">
              <a:lnSpc>
                <a:spcPts val="7394"/>
              </a:lnSpc>
              <a:buFont typeface="Arial"/>
              <a:buChar char="•"/>
            </a:pPr>
            <a:r>
              <a:rPr lang="en-US" sz="5281">
                <a:solidFill>
                  <a:srgbClr val="000000"/>
                </a:solidFill>
                <a:latin typeface="Montserrat"/>
                <a:ea typeface="Montserrat"/>
                <a:cs typeface="Montserrat"/>
                <a:sym typeface="Montserrat"/>
              </a:rPr>
              <a:t>Upper back pain</a:t>
            </a:r>
          </a:p>
          <a:p>
            <a:pPr marL="1140290" lvl="1" indent="-570145" algn="l">
              <a:lnSpc>
                <a:spcPts val="7394"/>
              </a:lnSpc>
              <a:buFont typeface="Arial"/>
              <a:buChar char="•"/>
            </a:pPr>
            <a:r>
              <a:rPr lang="en-US" sz="5281">
                <a:solidFill>
                  <a:srgbClr val="000000"/>
                </a:solidFill>
                <a:latin typeface="Montserrat"/>
                <a:ea typeface="Montserrat"/>
                <a:cs typeface="Montserrat"/>
                <a:sym typeface="Montserrat"/>
              </a:rPr>
              <a:t>Lower back pain: sciatica</a:t>
            </a:r>
          </a:p>
          <a:p>
            <a:pPr marL="1140290" lvl="1" indent="-570145" algn="l">
              <a:lnSpc>
                <a:spcPts val="7394"/>
              </a:lnSpc>
              <a:buFont typeface="Arial"/>
              <a:buChar char="•"/>
            </a:pPr>
            <a:r>
              <a:rPr lang="en-US" sz="5281">
                <a:solidFill>
                  <a:srgbClr val="000000"/>
                </a:solidFill>
                <a:latin typeface="Montserrat"/>
                <a:ea typeface="Montserrat"/>
                <a:cs typeface="Montserrat"/>
                <a:sym typeface="Montserrat"/>
              </a:rPr>
              <a:t>Arthritic pain</a:t>
            </a:r>
          </a:p>
          <a:p>
            <a:pPr marL="1140290" lvl="1" indent="-570145" algn="l">
              <a:lnSpc>
                <a:spcPts val="7394"/>
              </a:lnSpc>
              <a:buFont typeface="Arial"/>
              <a:buChar char="•"/>
            </a:pPr>
            <a:r>
              <a:rPr lang="en-US" sz="5281">
                <a:solidFill>
                  <a:srgbClr val="000000"/>
                </a:solidFill>
                <a:latin typeface="Montserrat"/>
                <a:ea typeface="Montserrat"/>
                <a:cs typeface="Montserrat"/>
                <a:sym typeface="Montserrat"/>
              </a:rPr>
              <a:t>Injury pain</a:t>
            </a:r>
          </a:p>
          <a:p>
            <a:pPr marL="1140290" lvl="1" indent="-570145" algn="l">
              <a:lnSpc>
                <a:spcPts val="7394"/>
              </a:lnSpc>
              <a:buFont typeface="Arial"/>
              <a:buChar char="•"/>
            </a:pPr>
            <a:r>
              <a:rPr lang="en-US" sz="5281">
                <a:solidFill>
                  <a:srgbClr val="000000"/>
                </a:solidFill>
                <a:latin typeface="Montserrat"/>
                <a:ea typeface="Montserrat"/>
                <a:cs typeface="Montserrat"/>
                <a:sym typeface="Montserrat"/>
              </a:rPr>
              <a:t>Pain related to cancer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2851" b="-12851"/>
            </a:stretch>
          </a:blipFill>
        </p:spPr>
        <p:txBody>
          <a:bodyPr/>
          <a:lstStyle/>
          <a:p>
            <a:endParaRPr lang="en-US"/>
          </a:p>
        </p:txBody>
      </p:sp>
      <p:grpSp>
        <p:nvGrpSpPr>
          <p:cNvPr id="3" name="Group 3"/>
          <p:cNvGrpSpPr/>
          <p:nvPr/>
        </p:nvGrpSpPr>
        <p:grpSpPr>
          <a:xfrm>
            <a:off x="-1484444" y="0"/>
            <a:ext cx="3435317" cy="10780896"/>
            <a:chOff x="0" y="0"/>
            <a:chExt cx="1253213" cy="3932900"/>
          </a:xfrm>
        </p:grpSpPr>
        <p:sp>
          <p:nvSpPr>
            <p:cNvPr id="4" name="Freeform 4"/>
            <p:cNvSpPr/>
            <p:nvPr/>
          </p:nvSpPr>
          <p:spPr>
            <a:xfrm>
              <a:off x="0" y="0"/>
              <a:ext cx="1253213" cy="3932900"/>
            </a:xfrm>
            <a:custGeom>
              <a:avLst/>
              <a:gdLst/>
              <a:ahLst/>
              <a:cxnLst/>
              <a:rect l="l" t="t" r="r" b="b"/>
              <a:pathLst>
                <a:path w="1253213" h="3932900">
                  <a:moveTo>
                    <a:pt x="0" y="0"/>
                  </a:moveTo>
                  <a:lnTo>
                    <a:pt x="1253213" y="0"/>
                  </a:lnTo>
                  <a:lnTo>
                    <a:pt x="1253213" y="3932900"/>
                  </a:lnTo>
                  <a:lnTo>
                    <a:pt x="0" y="3932900"/>
                  </a:lnTo>
                  <a:close/>
                </a:path>
              </a:pathLst>
            </a:custGeom>
            <a:solidFill>
              <a:srgbClr val="E2E0DF"/>
            </a:solidFill>
          </p:spPr>
          <p:txBody>
            <a:bodyPr/>
            <a:lstStyle/>
            <a:p>
              <a:endParaRPr lang="en-US"/>
            </a:p>
          </p:txBody>
        </p:sp>
      </p:grpSp>
      <p:sp>
        <p:nvSpPr>
          <p:cNvPr id="5" name="AutoShape 5"/>
          <p:cNvSpPr/>
          <p:nvPr/>
        </p:nvSpPr>
        <p:spPr>
          <a:xfrm>
            <a:off x="2502568" y="1934101"/>
            <a:ext cx="6492240" cy="0"/>
          </a:xfrm>
          <a:prstGeom prst="line">
            <a:avLst/>
          </a:prstGeom>
          <a:ln w="47625" cap="flat">
            <a:solidFill>
              <a:srgbClr val="7F776E"/>
            </a:solidFill>
            <a:prstDash val="solid"/>
            <a:headEnd type="none" w="sm" len="sm"/>
            <a:tailEnd type="none" w="sm" len="sm"/>
          </a:ln>
        </p:spPr>
        <p:txBody>
          <a:bodyPr/>
          <a:lstStyle/>
          <a:p>
            <a:endParaRPr lang="en-US"/>
          </a:p>
        </p:txBody>
      </p:sp>
      <p:sp>
        <p:nvSpPr>
          <p:cNvPr id="6" name="Freeform 6"/>
          <p:cNvSpPr/>
          <p:nvPr/>
        </p:nvSpPr>
        <p:spPr>
          <a:xfrm>
            <a:off x="123173" y="33881"/>
            <a:ext cx="1571174" cy="1571174"/>
          </a:xfrm>
          <a:custGeom>
            <a:avLst/>
            <a:gdLst/>
            <a:ahLst/>
            <a:cxnLst/>
            <a:rect l="l" t="t" r="r" b="b"/>
            <a:pathLst>
              <a:path w="1571174" h="1571174">
                <a:moveTo>
                  <a:pt x="0" y="0"/>
                </a:moveTo>
                <a:lnTo>
                  <a:pt x="1571175" y="0"/>
                </a:lnTo>
                <a:lnTo>
                  <a:pt x="1571175" y="1571175"/>
                </a:lnTo>
                <a:lnTo>
                  <a:pt x="0" y="157117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233215" y="169443"/>
            <a:ext cx="1337960" cy="1300051"/>
          </a:xfrm>
          <a:custGeom>
            <a:avLst/>
            <a:gdLst/>
            <a:ahLst/>
            <a:cxnLst/>
            <a:rect l="l" t="t" r="r" b="b"/>
            <a:pathLst>
              <a:path w="1337960" h="1300051">
                <a:moveTo>
                  <a:pt x="0" y="0"/>
                </a:moveTo>
                <a:lnTo>
                  <a:pt x="1337959" y="0"/>
                </a:lnTo>
                <a:lnTo>
                  <a:pt x="1337959" y="1300051"/>
                </a:lnTo>
                <a:lnTo>
                  <a:pt x="0" y="1300051"/>
                </a:lnTo>
                <a:lnTo>
                  <a:pt x="0" y="0"/>
                </a:lnTo>
                <a:close/>
              </a:path>
            </a:pathLst>
          </a:custGeom>
          <a:blipFill>
            <a:blip r:embed="rId5"/>
            <a:stretch>
              <a:fillRect/>
            </a:stretch>
          </a:blipFill>
        </p:spPr>
        <p:txBody>
          <a:bodyPr/>
          <a:lstStyle/>
          <a:p>
            <a:endParaRPr lang="en-US"/>
          </a:p>
        </p:txBody>
      </p:sp>
      <p:sp>
        <p:nvSpPr>
          <p:cNvPr id="8" name="TextBox 8"/>
          <p:cNvSpPr txBox="1"/>
          <p:nvPr/>
        </p:nvSpPr>
        <p:spPr>
          <a:xfrm>
            <a:off x="2502568" y="819150"/>
            <a:ext cx="11556853" cy="2000584"/>
          </a:xfrm>
          <a:prstGeom prst="rect">
            <a:avLst/>
          </a:prstGeom>
        </p:spPr>
        <p:txBody>
          <a:bodyPr lIns="0" tIns="0" rIns="0" bIns="0" rtlCol="0" anchor="t">
            <a:spAutoFit/>
          </a:bodyPr>
          <a:lstStyle/>
          <a:p>
            <a:pPr algn="l">
              <a:lnSpc>
                <a:spcPts val="7602"/>
              </a:lnSpc>
            </a:pPr>
            <a:r>
              <a:rPr lang="en-US" sz="5430">
                <a:solidFill>
                  <a:srgbClr val="000000"/>
                </a:solidFill>
                <a:latin typeface="Luciole"/>
                <a:ea typeface="Luciole"/>
                <a:cs typeface="Luciole"/>
                <a:sym typeface="Luciole"/>
              </a:rPr>
              <a:t>BUDGET FOR TREATMENT ROOM</a:t>
            </a:r>
          </a:p>
          <a:p>
            <a:pPr algn="l">
              <a:lnSpc>
                <a:spcPts val="7602"/>
              </a:lnSpc>
            </a:pPr>
            <a:endParaRPr lang="en-US" sz="5430">
              <a:solidFill>
                <a:srgbClr val="000000"/>
              </a:solidFill>
              <a:latin typeface="Luciole"/>
              <a:ea typeface="Luciole"/>
              <a:cs typeface="Luciole"/>
              <a:sym typeface="Luciole"/>
            </a:endParaRPr>
          </a:p>
        </p:txBody>
      </p:sp>
      <p:sp>
        <p:nvSpPr>
          <p:cNvPr id="9" name="Freeform 9"/>
          <p:cNvSpPr/>
          <p:nvPr/>
        </p:nvSpPr>
        <p:spPr>
          <a:xfrm>
            <a:off x="2502568" y="2834502"/>
            <a:ext cx="4277394" cy="3381815"/>
          </a:xfrm>
          <a:custGeom>
            <a:avLst/>
            <a:gdLst/>
            <a:ahLst/>
            <a:cxnLst/>
            <a:rect l="l" t="t" r="r" b="b"/>
            <a:pathLst>
              <a:path w="4277394" h="3381815">
                <a:moveTo>
                  <a:pt x="0" y="0"/>
                </a:moveTo>
                <a:lnTo>
                  <a:pt x="4277395" y="0"/>
                </a:lnTo>
                <a:lnTo>
                  <a:pt x="4277395" y="3381814"/>
                </a:lnTo>
                <a:lnTo>
                  <a:pt x="0" y="3381814"/>
                </a:lnTo>
                <a:lnTo>
                  <a:pt x="0" y="0"/>
                </a:lnTo>
                <a:close/>
              </a:path>
            </a:pathLst>
          </a:custGeom>
          <a:blipFill>
            <a:blip r:embed="rId6"/>
            <a:stretch>
              <a:fillRect/>
            </a:stretch>
          </a:blipFill>
        </p:spPr>
        <p:txBody>
          <a:bodyPr/>
          <a:lstStyle/>
          <a:p>
            <a:endParaRPr lang="en-US"/>
          </a:p>
        </p:txBody>
      </p:sp>
      <p:sp>
        <p:nvSpPr>
          <p:cNvPr id="10" name="Freeform 10"/>
          <p:cNvSpPr/>
          <p:nvPr/>
        </p:nvSpPr>
        <p:spPr>
          <a:xfrm>
            <a:off x="10827642" y="4899729"/>
            <a:ext cx="4140860" cy="5300301"/>
          </a:xfrm>
          <a:custGeom>
            <a:avLst/>
            <a:gdLst/>
            <a:ahLst/>
            <a:cxnLst/>
            <a:rect l="l" t="t" r="r" b="b"/>
            <a:pathLst>
              <a:path w="4140860" h="5300301">
                <a:moveTo>
                  <a:pt x="0" y="0"/>
                </a:moveTo>
                <a:lnTo>
                  <a:pt x="4140860" y="0"/>
                </a:lnTo>
                <a:lnTo>
                  <a:pt x="4140860" y="5300301"/>
                </a:lnTo>
                <a:lnTo>
                  <a:pt x="0" y="5300301"/>
                </a:lnTo>
                <a:lnTo>
                  <a:pt x="0" y="0"/>
                </a:lnTo>
                <a:close/>
              </a:path>
            </a:pathLst>
          </a:custGeom>
          <a:blipFill>
            <a:blip r:embed="rId7"/>
            <a:stretch>
              <a:fillRect/>
            </a:stretch>
          </a:blipFill>
        </p:spPr>
        <p:txBody>
          <a:bodyPr/>
          <a:lstStyle/>
          <a:p>
            <a:endParaRPr lang="en-US"/>
          </a:p>
        </p:txBody>
      </p:sp>
      <p:sp>
        <p:nvSpPr>
          <p:cNvPr id="11" name="TextBox 11"/>
          <p:cNvSpPr txBox="1"/>
          <p:nvPr/>
        </p:nvSpPr>
        <p:spPr>
          <a:xfrm>
            <a:off x="2502568" y="2132605"/>
            <a:ext cx="3733944" cy="588131"/>
          </a:xfrm>
          <a:prstGeom prst="rect">
            <a:avLst/>
          </a:prstGeom>
        </p:spPr>
        <p:txBody>
          <a:bodyPr lIns="0" tIns="0" rIns="0" bIns="0" rtlCol="0" anchor="t">
            <a:spAutoFit/>
          </a:bodyPr>
          <a:lstStyle/>
          <a:p>
            <a:pPr algn="l">
              <a:lnSpc>
                <a:spcPts val="4333"/>
              </a:lnSpc>
            </a:pPr>
            <a:r>
              <a:rPr lang="en-US" sz="3095">
                <a:solidFill>
                  <a:srgbClr val="000000"/>
                </a:solidFill>
                <a:latin typeface="Luciole"/>
                <a:ea typeface="Luciole"/>
                <a:cs typeface="Luciole"/>
                <a:sym typeface="Luciole"/>
              </a:rPr>
              <a:t>SUGGESTED ITEMS</a:t>
            </a:r>
          </a:p>
        </p:txBody>
      </p:sp>
      <p:sp>
        <p:nvSpPr>
          <p:cNvPr id="12" name="TextBox 12"/>
          <p:cNvSpPr txBox="1"/>
          <p:nvPr/>
        </p:nvSpPr>
        <p:spPr>
          <a:xfrm>
            <a:off x="2502568" y="6178216"/>
            <a:ext cx="7474845" cy="985302"/>
          </a:xfrm>
          <a:prstGeom prst="rect">
            <a:avLst/>
          </a:prstGeom>
        </p:spPr>
        <p:txBody>
          <a:bodyPr lIns="0" tIns="0" rIns="0" bIns="0" rtlCol="0" anchor="t">
            <a:spAutoFit/>
          </a:bodyPr>
          <a:lstStyle/>
          <a:p>
            <a:pPr algn="ctr">
              <a:lnSpc>
                <a:spcPts val="1843"/>
              </a:lnSpc>
              <a:spcBef>
                <a:spcPct val="0"/>
              </a:spcBef>
            </a:pPr>
            <a:endParaRPr/>
          </a:p>
          <a:p>
            <a:pPr algn="ctr">
              <a:lnSpc>
                <a:spcPts val="2940"/>
              </a:lnSpc>
              <a:spcBef>
                <a:spcPct val="0"/>
              </a:spcBef>
            </a:pPr>
            <a:r>
              <a:rPr lang="en-US" sz="2100">
                <a:solidFill>
                  <a:srgbClr val="000000"/>
                </a:solidFill>
                <a:latin typeface="Luciole"/>
                <a:ea typeface="Luciole"/>
                <a:cs typeface="Luciole"/>
                <a:sym typeface="Luciole"/>
              </a:rPr>
              <a:t>WALL CABINET TO STORE SUPPLIES $88.00 X 2= $176</a:t>
            </a:r>
          </a:p>
          <a:p>
            <a:pPr algn="ctr">
              <a:lnSpc>
                <a:spcPts val="2940"/>
              </a:lnSpc>
              <a:spcBef>
                <a:spcPct val="0"/>
              </a:spcBef>
            </a:pPr>
            <a:r>
              <a:rPr lang="en-US" sz="2100">
                <a:solidFill>
                  <a:srgbClr val="000000"/>
                </a:solidFill>
                <a:latin typeface="Luciole"/>
                <a:ea typeface="Luciole"/>
                <a:cs typeface="Luciole"/>
                <a:sym typeface="Luciole"/>
              </a:rPr>
              <a:t>HTTPS://A.CO/D/8TUEQKD </a:t>
            </a:r>
          </a:p>
        </p:txBody>
      </p:sp>
      <p:sp>
        <p:nvSpPr>
          <p:cNvPr id="13" name="TextBox 13"/>
          <p:cNvSpPr txBox="1"/>
          <p:nvPr/>
        </p:nvSpPr>
        <p:spPr>
          <a:xfrm>
            <a:off x="6428336" y="9172575"/>
            <a:ext cx="4012049" cy="775335"/>
          </a:xfrm>
          <a:prstGeom prst="rect">
            <a:avLst/>
          </a:prstGeom>
        </p:spPr>
        <p:txBody>
          <a:bodyPr lIns="0" tIns="0" rIns="0" bIns="0" rtlCol="0" anchor="t">
            <a:spAutoFit/>
          </a:bodyPr>
          <a:lstStyle/>
          <a:p>
            <a:pPr algn="ctr">
              <a:lnSpc>
                <a:spcPts val="2940"/>
              </a:lnSpc>
              <a:spcBef>
                <a:spcPct val="0"/>
              </a:spcBef>
            </a:pPr>
            <a:r>
              <a:rPr lang="en-US" sz="2100">
                <a:solidFill>
                  <a:srgbClr val="000000"/>
                </a:solidFill>
                <a:latin typeface="Luciole"/>
                <a:ea typeface="Luciole"/>
                <a:cs typeface="Luciole"/>
                <a:sym typeface="Luciole"/>
              </a:rPr>
              <a:t>SET OF COTTON TOWEL $33.95</a:t>
            </a:r>
          </a:p>
          <a:p>
            <a:pPr algn="ctr">
              <a:lnSpc>
                <a:spcPts val="2940"/>
              </a:lnSpc>
              <a:spcBef>
                <a:spcPct val="0"/>
              </a:spcBef>
            </a:pPr>
            <a:r>
              <a:rPr lang="en-US" sz="2100">
                <a:solidFill>
                  <a:srgbClr val="000000"/>
                </a:solidFill>
                <a:latin typeface="Luciole"/>
                <a:ea typeface="Luciole"/>
                <a:cs typeface="Luciole"/>
                <a:sym typeface="Luciole"/>
              </a:rPr>
              <a:t>HTTPS://A.CO/D/ILWZGQK</a:t>
            </a:r>
          </a:p>
        </p:txBody>
      </p:sp>
      <p:grpSp>
        <p:nvGrpSpPr>
          <p:cNvPr id="14" name="Group 14"/>
          <p:cNvGrpSpPr/>
          <p:nvPr/>
        </p:nvGrpSpPr>
        <p:grpSpPr>
          <a:xfrm>
            <a:off x="14837537" y="33881"/>
            <a:ext cx="4843527" cy="4194276"/>
            <a:chOff x="0" y="0"/>
            <a:chExt cx="4282440" cy="3708400"/>
          </a:xfrm>
        </p:grpSpPr>
        <p:sp>
          <p:nvSpPr>
            <p:cNvPr id="15" name="Freeform 15"/>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8"/>
              <a:stretch>
                <a:fillRect l="-14987" r="-14987"/>
              </a:stretch>
            </a:blipFill>
          </p:spPr>
          <p:txBody>
            <a:bodyPr/>
            <a:lstStyle/>
            <a:p>
              <a:endParaRPr lang="en-US"/>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2851" b="-12851"/>
            </a:stretch>
          </a:blipFill>
        </p:spPr>
        <p:txBody>
          <a:bodyPr/>
          <a:lstStyle/>
          <a:p>
            <a:endParaRPr lang="en-US"/>
          </a:p>
        </p:txBody>
      </p:sp>
      <p:grpSp>
        <p:nvGrpSpPr>
          <p:cNvPr id="3" name="Group 3"/>
          <p:cNvGrpSpPr/>
          <p:nvPr/>
        </p:nvGrpSpPr>
        <p:grpSpPr>
          <a:xfrm>
            <a:off x="-1484444" y="0"/>
            <a:ext cx="3435317" cy="10780896"/>
            <a:chOff x="0" y="0"/>
            <a:chExt cx="1253213" cy="3932900"/>
          </a:xfrm>
        </p:grpSpPr>
        <p:sp>
          <p:nvSpPr>
            <p:cNvPr id="4" name="Freeform 4"/>
            <p:cNvSpPr/>
            <p:nvPr/>
          </p:nvSpPr>
          <p:spPr>
            <a:xfrm>
              <a:off x="0" y="0"/>
              <a:ext cx="1253213" cy="3932900"/>
            </a:xfrm>
            <a:custGeom>
              <a:avLst/>
              <a:gdLst/>
              <a:ahLst/>
              <a:cxnLst/>
              <a:rect l="l" t="t" r="r" b="b"/>
              <a:pathLst>
                <a:path w="1253213" h="3932900">
                  <a:moveTo>
                    <a:pt x="0" y="0"/>
                  </a:moveTo>
                  <a:lnTo>
                    <a:pt x="1253213" y="0"/>
                  </a:lnTo>
                  <a:lnTo>
                    <a:pt x="1253213" y="3932900"/>
                  </a:lnTo>
                  <a:lnTo>
                    <a:pt x="0" y="3932900"/>
                  </a:lnTo>
                  <a:close/>
                </a:path>
              </a:pathLst>
            </a:custGeom>
            <a:solidFill>
              <a:srgbClr val="E2E0DF"/>
            </a:solidFill>
          </p:spPr>
          <p:txBody>
            <a:bodyPr/>
            <a:lstStyle/>
            <a:p>
              <a:endParaRPr lang="en-US"/>
            </a:p>
          </p:txBody>
        </p:sp>
      </p:grpSp>
      <p:sp>
        <p:nvSpPr>
          <p:cNvPr id="5" name="AutoShape 5"/>
          <p:cNvSpPr/>
          <p:nvPr/>
        </p:nvSpPr>
        <p:spPr>
          <a:xfrm>
            <a:off x="2502568" y="1934101"/>
            <a:ext cx="6492240" cy="0"/>
          </a:xfrm>
          <a:prstGeom prst="line">
            <a:avLst/>
          </a:prstGeom>
          <a:ln w="47625" cap="flat">
            <a:solidFill>
              <a:srgbClr val="7F776E"/>
            </a:solidFill>
            <a:prstDash val="solid"/>
            <a:headEnd type="none" w="sm" len="sm"/>
            <a:tailEnd type="none" w="sm" len="sm"/>
          </a:ln>
        </p:spPr>
        <p:txBody>
          <a:bodyPr/>
          <a:lstStyle/>
          <a:p>
            <a:endParaRPr lang="en-US"/>
          </a:p>
        </p:txBody>
      </p:sp>
      <p:sp>
        <p:nvSpPr>
          <p:cNvPr id="6" name="Freeform 6"/>
          <p:cNvSpPr/>
          <p:nvPr/>
        </p:nvSpPr>
        <p:spPr>
          <a:xfrm>
            <a:off x="123173" y="33881"/>
            <a:ext cx="1571174" cy="1571174"/>
          </a:xfrm>
          <a:custGeom>
            <a:avLst/>
            <a:gdLst/>
            <a:ahLst/>
            <a:cxnLst/>
            <a:rect l="l" t="t" r="r" b="b"/>
            <a:pathLst>
              <a:path w="1571174" h="1571174">
                <a:moveTo>
                  <a:pt x="0" y="0"/>
                </a:moveTo>
                <a:lnTo>
                  <a:pt x="1571175" y="0"/>
                </a:lnTo>
                <a:lnTo>
                  <a:pt x="1571175" y="1571175"/>
                </a:lnTo>
                <a:lnTo>
                  <a:pt x="0" y="157117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233215" y="169443"/>
            <a:ext cx="1337960" cy="1300051"/>
          </a:xfrm>
          <a:custGeom>
            <a:avLst/>
            <a:gdLst/>
            <a:ahLst/>
            <a:cxnLst/>
            <a:rect l="l" t="t" r="r" b="b"/>
            <a:pathLst>
              <a:path w="1337960" h="1300051">
                <a:moveTo>
                  <a:pt x="0" y="0"/>
                </a:moveTo>
                <a:lnTo>
                  <a:pt x="1337959" y="0"/>
                </a:lnTo>
                <a:lnTo>
                  <a:pt x="1337959" y="1300051"/>
                </a:lnTo>
                <a:lnTo>
                  <a:pt x="0" y="1300051"/>
                </a:lnTo>
                <a:lnTo>
                  <a:pt x="0" y="0"/>
                </a:lnTo>
                <a:close/>
              </a:path>
            </a:pathLst>
          </a:custGeom>
          <a:blipFill>
            <a:blip r:embed="rId5"/>
            <a:stretch>
              <a:fillRect/>
            </a:stretch>
          </a:blipFill>
        </p:spPr>
        <p:txBody>
          <a:bodyPr/>
          <a:lstStyle/>
          <a:p>
            <a:endParaRPr lang="en-US"/>
          </a:p>
        </p:txBody>
      </p:sp>
      <p:sp>
        <p:nvSpPr>
          <p:cNvPr id="8" name="TextBox 8"/>
          <p:cNvSpPr txBox="1"/>
          <p:nvPr/>
        </p:nvSpPr>
        <p:spPr>
          <a:xfrm>
            <a:off x="2502568" y="819150"/>
            <a:ext cx="11556853" cy="2000584"/>
          </a:xfrm>
          <a:prstGeom prst="rect">
            <a:avLst/>
          </a:prstGeom>
        </p:spPr>
        <p:txBody>
          <a:bodyPr lIns="0" tIns="0" rIns="0" bIns="0" rtlCol="0" anchor="t">
            <a:spAutoFit/>
          </a:bodyPr>
          <a:lstStyle/>
          <a:p>
            <a:pPr algn="l">
              <a:lnSpc>
                <a:spcPts val="7602"/>
              </a:lnSpc>
            </a:pPr>
            <a:r>
              <a:rPr lang="en-US" sz="5430">
                <a:solidFill>
                  <a:srgbClr val="000000"/>
                </a:solidFill>
                <a:latin typeface="Luciole"/>
                <a:ea typeface="Luciole"/>
                <a:cs typeface="Luciole"/>
                <a:sym typeface="Luciole"/>
              </a:rPr>
              <a:t>BUDGET FOR TREATMENT ROOM</a:t>
            </a:r>
          </a:p>
          <a:p>
            <a:pPr algn="l">
              <a:lnSpc>
                <a:spcPts val="7602"/>
              </a:lnSpc>
            </a:pPr>
            <a:endParaRPr lang="en-US" sz="5430">
              <a:solidFill>
                <a:srgbClr val="000000"/>
              </a:solidFill>
              <a:latin typeface="Luciole"/>
              <a:ea typeface="Luciole"/>
              <a:cs typeface="Luciole"/>
              <a:sym typeface="Luciole"/>
            </a:endParaRPr>
          </a:p>
        </p:txBody>
      </p:sp>
      <p:sp>
        <p:nvSpPr>
          <p:cNvPr id="9" name="Freeform 9"/>
          <p:cNvSpPr/>
          <p:nvPr/>
        </p:nvSpPr>
        <p:spPr>
          <a:xfrm>
            <a:off x="1950873" y="2488583"/>
            <a:ext cx="5300301" cy="5300301"/>
          </a:xfrm>
          <a:custGeom>
            <a:avLst/>
            <a:gdLst/>
            <a:ahLst/>
            <a:cxnLst/>
            <a:rect l="l" t="t" r="r" b="b"/>
            <a:pathLst>
              <a:path w="5300301" h="5300301">
                <a:moveTo>
                  <a:pt x="0" y="0"/>
                </a:moveTo>
                <a:lnTo>
                  <a:pt x="5300301" y="0"/>
                </a:lnTo>
                <a:lnTo>
                  <a:pt x="5300301" y="5300301"/>
                </a:lnTo>
                <a:lnTo>
                  <a:pt x="0" y="5300301"/>
                </a:lnTo>
                <a:lnTo>
                  <a:pt x="0" y="0"/>
                </a:lnTo>
                <a:close/>
              </a:path>
            </a:pathLst>
          </a:custGeom>
          <a:blipFill>
            <a:blip r:embed="rId6"/>
            <a:stretch>
              <a:fillRect/>
            </a:stretch>
          </a:blipFill>
        </p:spPr>
        <p:txBody>
          <a:bodyPr/>
          <a:lstStyle/>
          <a:p>
            <a:endParaRPr lang="en-US"/>
          </a:p>
        </p:txBody>
      </p:sp>
      <p:sp>
        <p:nvSpPr>
          <p:cNvPr id="10" name="Freeform 10"/>
          <p:cNvSpPr/>
          <p:nvPr/>
        </p:nvSpPr>
        <p:spPr>
          <a:xfrm>
            <a:off x="8888614" y="3911294"/>
            <a:ext cx="4343505" cy="4343505"/>
          </a:xfrm>
          <a:custGeom>
            <a:avLst/>
            <a:gdLst/>
            <a:ahLst/>
            <a:cxnLst/>
            <a:rect l="l" t="t" r="r" b="b"/>
            <a:pathLst>
              <a:path w="4343505" h="4343505">
                <a:moveTo>
                  <a:pt x="0" y="0"/>
                </a:moveTo>
                <a:lnTo>
                  <a:pt x="4343504" y="0"/>
                </a:lnTo>
                <a:lnTo>
                  <a:pt x="4343504" y="4343505"/>
                </a:lnTo>
                <a:lnTo>
                  <a:pt x="0" y="4343505"/>
                </a:lnTo>
                <a:lnTo>
                  <a:pt x="0" y="0"/>
                </a:lnTo>
                <a:close/>
              </a:path>
            </a:pathLst>
          </a:custGeom>
          <a:blipFill>
            <a:blip r:embed="rId7"/>
            <a:stretch>
              <a:fillRect/>
            </a:stretch>
          </a:blipFill>
        </p:spPr>
        <p:txBody>
          <a:bodyPr/>
          <a:lstStyle/>
          <a:p>
            <a:endParaRPr lang="en-US"/>
          </a:p>
        </p:txBody>
      </p:sp>
      <p:sp>
        <p:nvSpPr>
          <p:cNvPr id="11" name="TextBox 11"/>
          <p:cNvSpPr txBox="1"/>
          <p:nvPr/>
        </p:nvSpPr>
        <p:spPr>
          <a:xfrm>
            <a:off x="2502568" y="2132605"/>
            <a:ext cx="3733944" cy="588131"/>
          </a:xfrm>
          <a:prstGeom prst="rect">
            <a:avLst/>
          </a:prstGeom>
        </p:spPr>
        <p:txBody>
          <a:bodyPr lIns="0" tIns="0" rIns="0" bIns="0" rtlCol="0" anchor="t">
            <a:spAutoFit/>
          </a:bodyPr>
          <a:lstStyle/>
          <a:p>
            <a:pPr algn="l">
              <a:lnSpc>
                <a:spcPts val="4333"/>
              </a:lnSpc>
            </a:pPr>
            <a:r>
              <a:rPr lang="en-US" sz="3095">
                <a:solidFill>
                  <a:srgbClr val="000000"/>
                </a:solidFill>
                <a:latin typeface="Luciole"/>
                <a:ea typeface="Luciole"/>
                <a:cs typeface="Luciole"/>
                <a:sym typeface="Luciole"/>
              </a:rPr>
              <a:t>SUGGESTED ITEMS</a:t>
            </a:r>
          </a:p>
        </p:txBody>
      </p:sp>
      <p:sp>
        <p:nvSpPr>
          <p:cNvPr id="12" name="TextBox 12"/>
          <p:cNvSpPr txBox="1"/>
          <p:nvPr/>
        </p:nvSpPr>
        <p:spPr>
          <a:xfrm>
            <a:off x="2502568" y="7824269"/>
            <a:ext cx="4622725" cy="775335"/>
          </a:xfrm>
          <a:prstGeom prst="rect">
            <a:avLst/>
          </a:prstGeom>
        </p:spPr>
        <p:txBody>
          <a:bodyPr lIns="0" tIns="0" rIns="0" bIns="0" rtlCol="0" anchor="t">
            <a:spAutoFit/>
          </a:bodyPr>
          <a:lstStyle/>
          <a:p>
            <a:pPr algn="ctr">
              <a:lnSpc>
                <a:spcPts val="2940"/>
              </a:lnSpc>
              <a:spcBef>
                <a:spcPct val="0"/>
              </a:spcBef>
            </a:pPr>
            <a:r>
              <a:rPr lang="en-US" sz="2100">
                <a:solidFill>
                  <a:srgbClr val="000000"/>
                </a:solidFill>
                <a:latin typeface="Luciole"/>
                <a:ea typeface="Luciole"/>
                <a:cs typeface="Luciole"/>
                <a:sym typeface="Luciole"/>
              </a:rPr>
              <a:t>POT FOR HOT WATER $28.34 </a:t>
            </a:r>
          </a:p>
          <a:p>
            <a:pPr algn="ctr">
              <a:lnSpc>
                <a:spcPts val="2940"/>
              </a:lnSpc>
              <a:spcBef>
                <a:spcPct val="0"/>
              </a:spcBef>
            </a:pPr>
            <a:r>
              <a:rPr lang="en-US" sz="2100">
                <a:solidFill>
                  <a:srgbClr val="000000"/>
                </a:solidFill>
                <a:latin typeface="Luciole"/>
                <a:ea typeface="Luciole"/>
                <a:cs typeface="Luciole"/>
                <a:sym typeface="Luciole"/>
              </a:rPr>
              <a:t>HTTPS://A.CO/D/2MMNO4P </a:t>
            </a:r>
          </a:p>
        </p:txBody>
      </p:sp>
      <p:sp>
        <p:nvSpPr>
          <p:cNvPr id="13" name="TextBox 13"/>
          <p:cNvSpPr txBox="1"/>
          <p:nvPr/>
        </p:nvSpPr>
        <p:spPr>
          <a:xfrm>
            <a:off x="8888614" y="8343239"/>
            <a:ext cx="9399386" cy="1889760"/>
          </a:xfrm>
          <a:prstGeom prst="rect">
            <a:avLst/>
          </a:prstGeom>
        </p:spPr>
        <p:txBody>
          <a:bodyPr lIns="0" tIns="0" rIns="0" bIns="0" rtlCol="0" anchor="t">
            <a:spAutoFit/>
          </a:bodyPr>
          <a:lstStyle/>
          <a:p>
            <a:pPr algn="ctr">
              <a:lnSpc>
                <a:spcPts val="2940"/>
              </a:lnSpc>
              <a:spcBef>
                <a:spcPct val="0"/>
              </a:spcBef>
            </a:pPr>
            <a:r>
              <a:rPr lang="en-US" sz="2100">
                <a:solidFill>
                  <a:srgbClr val="000000"/>
                </a:solidFill>
                <a:latin typeface="Luciole"/>
                <a:ea typeface="Luciole"/>
                <a:cs typeface="Luciole"/>
                <a:sym typeface="Luciole"/>
              </a:rPr>
              <a:t>5 GALLOON BUCKET $7.32</a:t>
            </a:r>
          </a:p>
          <a:p>
            <a:pPr algn="ctr">
              <a:lnSpc>
                <a:spcPts val="2940"/>
              </a:lnSpc>
              <a:spcBef>
                <a:spcPct val="0"/>
              </a:spcBef>
            </a:pPr>
            <a:endParaRPr lang="en-US" sz="2100">
              <a:solidFill>
                <a:srgbClr val="000000"/>
              </a:solidFill>
              <a:latin typeface="Luciole"/>
              <a:ea typeface="Luciole"/>
              <a:cs typeface="Luciole"/>
              <a:sym typeface="Luciole"/>
            </a:endParaRPr>
          </a:p>
          <a:p>
            <a:pPr algn="ctr">
              <a:lnSpc>
                <a:spcPts val="2940"/>
              </a:lnSpc>
              <a:spcBef>
                <a:spcPct val="0"/>
              </a:spcBef>
            </a:pPr>
            <a:r>
              <a:rPr lang="en-US" sz="2100">
                <a:solidFill>
                  <a:srgbClr val="000000"/>
                </a:solidFill>
                <a:latin typeface="Luciole"/>
                <a:ea typeface="Luciole"/>
                <a:cs typeface="Luciole"/>
                <a:sym typeface="Luciole"/>
              </a:rPr>
              <a:t>HTTPS://WWW.AZURESTANDARD.COM/SHOP/PRODUCT/HOUSEHOLD-FAMILY/STORAGE/BUCKETS-PAILS-LIDS/BUCKETS-PAILS/EMPTY-5-GALLON-PLASTIC-PAILBUCKET-WITHOUT-LID/7838?PACKAGE=PS092</a:t>
            </a:r>
          </a:p>
        </p:txBody>
      </p:sp>
      <p:grpSp>
        <p:nvGrpSpPr>
          <p:cNvPr id="14" name="Group 14"/>
          <p:cNvGrpSpPr/>
          <p:nvPr/>
        </p:nvGrpSpPr>
        <p:grpSpPr>
          <a:xfrm>
            <a:off x="14869047" y="0"/>
            <a:ext cx="4708652" cy="4077480"/>
            <a:chOff x="0" y="0"/>
            <a:chExt cx="4282440" cy="3708400"/>
          </a:xfrm>
        </p:grpSpPr>
        <p:sp>
          <p:nvSpPr>
            <p:cNvPr id="15" name="Freeform 15"/>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8"/>
              <a:stretch>
                <a:fillRect l="-14987" r="-14987"/>
              </a:stretch>
            </a:blipFill>
          </p:spPr>
          <p:txBody>
            <a:bodyPr/>
            <a:lstStyle/>
            <a:p>
              <a:endParaRPr lang="en-US"/>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BEBFBD"/>
        </a:solidFill>
        <a:effectLst/>
      </p:bgPr>
    </p:bg>
    <p:spTree>
      <p:nvGrpSpPr>
        <p:cNvPr id="1" name=""/>
        <p:cNvGrpSpPr/>
        <p:nvPr/>
      </p:nvGrpSpPr>
      <p:grpSpPr>
        <a:xfrm>
          <a:off x="0" y="0"/>
          <a:ext cx="0" cy="0"/>
          <a:chOff x="0" y="0"/>
          <a:chExt cx="0" cy="0"/>
        </a:xfrm>
      </p:grpSpPr>
      <p:grpSp>
        <p:nvGrpSpPr>
          <p:cNvPr id="2" name="Group 2"/>
          <p:cNvGrpSpPr/>
          <p:nvPr/>
        </p:nvGrpSpPr>
        <p:grpSpPr>
          <a:xfrm>
            <a:off x="-1484444" y="0"/>
            <a:ext cx="3435317" cy="10780896"/>
            <a:chOff x="0" y="0"/>
            <a:chExt cx="1253213" cy="3932900"/>
          </a:xfrm>
        </p:grpSpPr>
        <p:sp>
          <p:nvSpPr>
            <p:cNvPr id="3" name="Freeform 3"/>
            <p:cNvSpPr/>
            <p:nvPr/>
          </p:nvSpPr>
          <p:spPr>
            <a:xfrm>
              <a:off x="0" y="0"/>
              <a:ext cx="1253213" cy="3932900"/>
            </a:xfrm>
            <a:custGeom>
              <a:avLst/>
              <a:gdLst/>
              <a:ahLst/>
              <a:cxnLst/>
              <a:rect l="l" t="t" r="r" b="b"/>
              <a:pathLst>
                <a:path w="1253213" h="3932900">
                  <a:moveTo>
                    <a:pt x="0" y="0"/>
                  </a:moveTo>
                  <a:lnTo>
                    <a:pt x="1253213" y="0"/>
                  </a:lnTo>
                  <a:lnTo>
                    <a:pt x="1253213" y="3932900"/>
                  </a:lnTo>
                  <a:lnTo>
                    <a:pt x="0" y="3932900"/>
                  </a:lnTo>
                  <a:close/>
                </a:path>
              </a:pathLst>
            </a:custGeom>
            <a:solidFill>
              <a:srgbClr val="E2E0DF"/>
            </a:solidFill>
          </p:spPr>
          <p:txBody>
            <a:bodyPr/>
            <a:lstStyle/>
            <a:p>
              <a:endParaRPr lang="en-US"/>
            </a:p>
          </p:txBody>
        </p:sp>
      </p:grpSp>
      <p:sp>
        <p:nvSpPr>
          <p:cNvPr id="4" name="AutoShape 4"/>
          <p:cNvSpPr/>
          <p:nvPr/>
        </p:nvSpPr>
        <p:spPr>
          <a:xfrm>
            <a:off x="2502568" y="1934101"/>
            <a:ext cx="6492240" cy="0"/>
          </a:xfrm>
          <a:prstGeom prst="line">
            <a:avLst/>
          </a:prstGeom>
          <a:ln w="47625" cap="flat">
            <a:solidFill>
              <a:srgbClr val="7F776E"/>
            </a:solidFill>
            <a:prstDash val="solid"/>
            <a:headEnd type="none" w="sm" len="sm"/>
            <a:tailEnd type="none" w="sm" len="sm"/>
          </a:ln>
        </p:spPr>
        <p:txBody>
          <a:bodyPr/>
          <a:lstStyle/>
          <a:p>
            <a:endParaRPr lang="en-US"/>
          </a:p>
        </p:txBody>
      </p:sp>
      <p:sp>
        <p:nvSpPr>
          <p:cNvPr id="5" name="Freeform 5"/>
          <p:cNvSpPr/>
          <p:nvPr/>
        </p:nvSpPr>
        <p:spPr>
          <a:xfrm>
            <a:off x="123173" y="33881"/>
            <a:ext cx="1571174" cy="1571174"/>
          </a:xfrm>
          <a:custGeom>
            <a:avLst/>
            <a:gdLst/>
            <a:ahLst/>
            <a:cxnLst/>
            <a:rect l="l" t="t" r="r" b="b"/>
            <a:pathLst>
              <a:path w="1571174" h="1571174">
                <a:moveTo>
                  <a:pt x="0" y="0"/>
                </a:moveTo>
                <a:lnTo>
                  <a:pt x="1571175" y="0"/>
                </a:lnTo>
                <a:lnTo>
                  <a:pt x="1571175" y="1571175"/>
                </a:lnTo>
                <a:lnTo>
                  <a:pt x="0" y="15711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233215" y="169443"/>
            <a:ext cx="1337960" cy="1300051"/>
          </a:xfrm>
          <a:custGeom>
            <a:avLst/>
            <a:gdLst/>
            <a:ahLst/>
            <a:cxnLst/>
            <a:rect l="l" t="t" r="r" b="b"/>
            <a:pathLst>
              <a:path w="1337960" h="1300051">
                <a:moveTo>
                  <a:pt x="0" y="0"/>
                </a:moveTo>
                <a:lnTo>
                  <a:pt x="1337959" y="0"/>
                </a:lnTo>
                <a:lnTo>
                  <a:pt x="1337959" y="1300051"/>
                </a:lnTo>
                <a:lnTo>
                  <a:pt x="0" y="1300051"/>
                </a:lnTo>
                <a:lnTo>
                  <a:pt x="0" y="0"/>
                </a:lnTo>
                <a:close/>
              </a:path>
            </a:pathLst>
          </a:custGeom>
          <a:blipFill>
            <a:blip r:embed="rId4"/>
            <a:stretch>
              <a:fillRect/>
            </a:stretch>
          </a:blipFill>
        </p:spPr>
        <p:txBody>
          <a:bodyPr/>
          <a:lstStyle/>
          <a:p>
            <a:endParaRPr lang="en-US"/>
          </a:p>
        </p:txBody>
      </p:sp>
      <p:sp>
        <p:nvSpPr>
          <p:cNvPr id="7" name="TextBox 7"/>
          <p:cNvSpPr txBox="1"/>
          <p:nvPr/>
        </p:nvSpPr>
        <p:spPr>
          <a:xfrm>
            <a:off x="2502568" y="819150"/>
            <a:ext cx="11556853" cy="2000584"/>
          </a:xfrm>
          <a:prstGeom prst="rect">
            <a:avLst/>
          </a:prstGeom>
        </p:spPr>
        <p:txBody>
          <a:bodyPr lIns="0" tIns="0" rIns="0" bIns="0" rtlCol="0" anchor="t">
            <a:spAutoFit/>
          </a:bodyPr>
          <a:lstStyle/>
          <a:p>
            <a:pPr algn="l">
              <a:lnSpc>
                <a:spcPts val="7602"/>
              </a:lnSpc>
            </a:pPr>
            <a:r>
              <a:rPr lang="en-US" sz="5430">
                <a:solidFill>
                  <a:srgbClr val="000000"/>
                </a:solidFill>
                <a:latin typeface="Luciole"/>
                <a:ea typeface="Luciole"/>
                <a:cs typeface="Luciole"/>
                <a:sym typeface="Luciole"/>
              </a:rPr>
              <a:t>BUDGET FOR TREATMENT ROOM</a:t>
            </a:r>
          </a:p>
          <a:p>
            <a:pPr algn="l">
              <a:lnSpc>
                <a:spcPts val="7602"/>
              </a:lnSpc>
            </a:pPr>
            <a:endParaRPr lang="en-US" sz="5430">
              <a:solidFill>
                <a:srgbClr val="000000"/>
              </a:solidFill>
              <a:latin typeface="Luciole"/>
              <a:ea typeface="Luciole"/>
              <a:cs typeface="Luciole"/>
              <a:sym typeface="Luciole"/>
            </a:endParaRPr>
          </a:p>
        </p:txBody>
      </p:sp>
      <p:sp>
        <p:nvSpPr>
          <p:cNvPr id="8" name="Freeform 8"/>
          <p:cNvSpPr/>
          <p:nvPr/>
        </p:nvSpPr>
        <p:spPr>
          <a:xfrm>
            <a:off x="2748527" y="3541564"/>
            <a:ext cx="4072571" cy="4124122"/>
          </a:xfrm>
          <a:custGeom>
            <a:avLst/>
            <a:gdLst/>
            <a:ahLst/>
            <a:cxnLst/>
            <a:rect l="l" t="t" r="r" b="b"/>
            <a:pathLst>
              <a:path w="4072571" h="4124122">
                <a:moveTo>
                  <a:pt x="0" y="0"/>
                </a:moveTo>
                <a:lnTo>
                  <a:pt x="4072571" y="0"/>
                </a:lnTo>
                <a:lnTo>
                  <a:pt x="4072571" y="4124123"/>
                </a:lnTo>
                <a:lnTo>
                  <a:pt x="0" y="4124123"/>
                </a:lnTo>
                <a:lnTo>
                  <a:pt x="0" y="0"/>
                </a:lnTo>
                <a:close/>
              </a:path>
            </a:pathLst>
          </a:custGeom>
          <a:blipFill>
            <a:blip r:embed="rId5"/>
            <a:stretch>
              <a:fillRect/>
            </a:stretch>
          </a:blipFill>
        </p:spPr>
        <p:txBody>
          <a:bodyPr/>
          <a:lstStyle/>
          <a:p>
            <a:endParaRPr lang="en-US"/>
          </a:p>
        </p:txBody>
      </p:sp>
      <p:sp>
        <p:nvSpPr>
          <p:cNvPr id="9" name="Freeform 9"/>
          <p:cNvSpPr/>
          <p:nvPr/>
        </p:nvSpPr>
        <p:spPr>
          <a:xfrm>
            <a:off x="10200185" y="4761608"/>
            <a:ext cx="4278113" cy="4197898"/>
          </a:xfrm>
          <a:custGeom>
            <a:avLst/>
            <a:gdLst/>
            <a:ahLst/>
            <a:cxnLst/>
            <a:rect l="l" t="t" r="r" b="b"/>
            <a:pathLst>
              <a:path w="4278113" h="4197898">
                <a:moveTo>
                  <a:pt x="0" y="0"/>
                </a:moveTo>
                <a:lnTo>
                  <a:pt x="4278113" y="0"/>
                </a:lnTo>
                <a:lnTo>
                  <a:pt x="4278113" y="4197898"/>
                </a:lnTo>
                <a:lnTo>
                  <a:pt x="0" y="4197898"/>
                </a:lnTo>
                <a:lnTo>
                  <a:pt x="0" y="0"/>
                </a:lnTo>
                <a:close/>
              </a:path>
            </a:pathLst>
          </a:custGeom>
          <a:blipFill>
            <a:blip r:embed="rId6"/>
            <a:stretch>
              <a:fillRect/>
            </a:stretch>
          </a:blipFill>
        </p:spPr>
        <p:txBody>
          <a:bodyPr/>
          <a:lstStyle/>
          <a:p>
            <a:endParaRPr lang="en-US"/>
          </a:p>
        </p:txBody>
      </p:sp>
      <p:sp>
        <p:nvSpPr>
          <p:cNvPr id="10" name="TextBox 10"/>
          <p:cNvSpPr txBox="1"/>
          <p:nvPr/>
        </p:nvSpPr>
        <p:spPr>
          <a:xfrm>
            <a:off x="2502568" y="2132605"/>
            <a:ext cx="3733944" cy="588131"/>
          </a:xfrm>
          <a:prstGeom prst="rect">
            <a:avLst/>
          </a:prstGeom>
        </p:spPr>
        <p:txBody>
          <a:bodyPr lIns="0" tIns="0" rIns="0" bIns="0" rtlCol="0" anchor="t">
            <a:spAutoFit/>
          </a:bodyPr>
          <a:lstStyle/>
          <a:p>
            <a:pPr algn="l">
              <a:lnSpc>
                <a:spcPts val="4333"/>
              </a:lnSpc>
            </a:pPr>
            <a:r>
              <a:rPr lang="en-US" sz="3095">
                <a:solidFill>
                  <a:srgbClr val="000000"/>
                </a:solidFill>
                <a:latin typeface="Luciole"/>
                <a:ea typeface="Luciole"/>
                <a:cs typeface="Luciole"/>
                <a:sym typeface="Luciole"/>
              </a:rPr>
              <a:t>SUGGESTED ITEMS</a:t>
            </a:r>
          </a:p>
        </p:txBody>
      </p:sp>
      <p:sp>
        <p:nvSpPr>
          <p:cNvPr id="11" name="TextBox 11"/>
          <p:cNvSpPr txBox="1"/>
          <p:nvPr/>
        </p:nvSpPr>
        <p:spPr>
          <a:xfrm>
            <a:off x="2303937" y="7812696"/>
            <a:ext cx="6231613" cy="1146810"/>
          </a:xfrm>
          <a:prstGeom prst="rect">
            <a:avLst/>
          </a:prstGeom>
        </p:spPr>
        <p:txBody>
          <a:bodyPr lIns="0" tIns="0" rIns="0" bIns="0" rtlCol="0" anchor="t">
            <a:spAutoFit/>
          </a:bodyPr>
          <a:lstStyle/>
          <a:p>
            <a:pPr algn="ctr">
              <a:lnSpc>
                <a:spcPts val="2940"/>
              </a:lnSpc>
              <a:spcBef>
                <a:spcPct val="0"/>
              </a:spcBef>
            </a:pPr>
            <a:r>
              <a:rPr lang="en-US" sz="2100">
                <a:solidFill>
                  <a:srgbClr val="000000"/>
                </a:solidFill>
                <a:latin typeface="Luciole"/>
                <a:ea typeface="Luciole"/>
                <a:cs typeface="Luciole"/>
                <a:sym typeface="Luciole"/>
              </a:rPr>
              <a:t>CHAIR FOR HYDROTHERAPY (MIGRAINE) $89.99</a:t>
            </a:r>
          </a:p>
          <a:p>
            <a:pPr algn="ctr">
              <a:lnSpc>
                <a:spcPts val="2940"/>
              </a:lnSpc>
              <a:spcBef>
                <a:spcPct val="0"/>
              </a:spcBef>
            </a:pPr>
            <a:r>
              <a:rPr lang="en-US" sz="2100" u="sng">
                <a:solidFill>
                  <a:srgbClr val="000000"/>
                </a:solidFill>
                <a:latin typeface="Luciole"/>
                <a:ea typeface="Luciole"/>
                <a:cs typeface="Luciole"/>
                <a:sym typeface="Luciole"/>
                <a:hlinkClick r:id="rId7" tooltip="https://a.co/d/gIFcm1p"/>
              </a:rPr>
              <a:t>HTTPS://A.CO/D/GIFCM1P</a:t>
            </a:r>
            <a:r>
              <a:rPr lang="en-US" sz="2100">
                <a:solidFill>
                  <a:srgbClr val="000000"/>
                </a:solidFill>
                <a:latin typeface="Luciole"/>
                <a:ea typeface="Luciole"/>
                <a:cs typeface="Luciole"/>
                <a:sym typeface="Luciole"/>
              </a:rPr>
              <a:t> </a:t>
            </a:r>
          </a:p>
        </p:txBody>
      </p:sp>
      <p:sp>
        <p:nvSpPr>
          <p:cNvPr id="12" name="TextBox 12"/>
          <p:cNvSpPr txBox="1"/>
          <p:nvPr/>
        </p:nvSpPr>
        <p:spPr>
          <a:xfrm>
            <a:off x="9772273" y="9172575"/>
            <a:ext cx="4706024" cy="775335"/>
          </a:xfrm>
          <a:prstGeom prst="rect">
            <a:avLst/>
          </a:prstGeom>
        </p:spPr>
        <p:txBody>
          <a:bodyPr lIns="0" tIns="0" rIns="0" bIns="0" rtlCol="0" anchor="t">
            <a:spAutoFit/>
          </a:bodyPr>
          <a:lstStyle/>
          <a:p>
            <a:pPr algn="ctr">
              <a:lnSpc>
                <a:spcPts val="2940"/>
              </a:lnSpc>
              <a:spcBef>
                <a:spcPct val="0"/>
              </a:spcBef>
            </a:pPr>
            <a:r>
              <a:rPr lang="en-US" sz="2100">
                <a:solidFill>
                  <a:srgbClr val="000000"/>
                </a:solidFill>
                <a:latin typeface="Luciole"/>
                <a:ea typeface="Luciole"/>
                <a:cs typeface="Luciole"/>
                <a:sym typeface="Luciole"/>
              </a:rPr>
              <a:t>MASSAGE TABLE $99.99</a:t>
            </a:r>
          </a:p>
          <a:p>
            <a:pPr algn="ctr">
              <a:lnSpc>
                <a:spcPts val="2940"/>
              </a:lnSpc>
              <a:spcBef>
                <a:spcPct val="0"/>
              </a:spcBef>
            </a:pPr>
            <a:r>
              <a:rPr lang="en-US" sz="2100" u="sng">
                <a:solidFill>
                  <a:srgbClr val="000000"/>
                </a:solidFill>
                <a:latin typeface="Luciole"/>
                <a:ea typeface="Luciole"/>
                <a:cs typeface="Luciole"/>
                <a:sym typeface="Luciole"/>
                <a:hlinkClick r:id="rId8" tooltip="https://a.co/d/9vYasYO"/>
              </a:rPr>
              <a:t>HTTPS://A.CO/D/9VYASYO</a:t>
            </a:r>
          </a:p>
        </p:txBody>
      </p:sp>
      <p:grpSp>
        <p:nvGrpSpPr>
          <p:cNvPr id="13" name="Group 13"/>
          <p:cNvGrpSpPr/>
          <p:nvPr/>
        </p:nvGrpSpPr>
        <p:grpSpPr>
          <a:xfrm>
            <a:off x="14478298" y="0"/>
            <a:ext cx="5200150" cy="4503095"/>
            <a:chOff x="0" y="0"/>
            <a:chExt cx="4282440" cy="3708400"/>
          </a:xfrm>
        </p:grpSpPr>
        <p:sp>
          <p:nvSpPr>
            <p:cNvPr id="14" name="Freeform 14"/>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9"/>
              <a:stretch>
                <a:fillRect l="-14987" r="-14987"/>
              </a:stretch>
            </a:blipFill>
          </p:spPr>
          <p:txBody>
            <a:bodyPr/>
            <a:lstStyle/>
            <a:p>
              <a:endParaRPr lang="en-US"/>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3867A"/>
        </a:solidFill>
        <a:effectLst/>
      </p:bgPr>
    </p:bg>
    <p:spTree>
      <p:nvGrpSpPr>
        <p:cNvPr id="1" name=""/>
        <p:cNvGrpSpPr/>
        <p:nvPr/>
      </p:nvGrpSpPr>
      <p:grpSpPr>
        <a:xfrm>
          <a:off x="0" y="0"/>
          <a:ext cx="0" cy="0"/>
          <a:chOff x="0" y="0"/>
          <a:chExt cx="0" cy="0"/>
        </a:xfrm>
      </p:grpSpPr>
      <p:grpSp>
        <p:nvGrpSpPr>
          <p:cNvPr id="2" name="Group 2"/>
          <p:cNvGrpSpPr/>
          <p:nvPr/>
        </p:nvGrpSpPr>
        <p:grpSpPr>
          <a:xfrm>
            <a:off x="-1484444" y="0"/>
            <a:ext cx="3435317" cy="10780896"/>
            <a:chOff x="0" y="0"/>
            <a:chExt cx="1253213" cy="3932900"/>
          </a:xfrm>
        </p:grpSpPr>
        <p:sp>
          <p:nvSpPr>
            <p:cNvPr id="3" name="Freeform 3"/>
            <p:cNvSpPr/>
            <p:nvPr/>
          </p:nvSpPr>
          <p:spPr>
            <a:xfrm>
              <a:off x="0" y="0"/>
              <a:ext cx="1253213" cy="3932900"/>
            </a:xfrm>
            <a:custGeom>
              <a:avLst/>
              <a:gdLst/>
              <a:ahLst/>
              <a:cxnLst/>
              <a:rect l="l" t="t" r="r" b="b"/>
              <a:pathLst>
                <a:path w="1253213" h="3932900">
                  <a:moveTo>
                    <a:pt x="0" y="0"/>
                  </a:moveTo>
                  <a:lnTo>
                    <a:pt x="1253213" y="0"/>
                  </a:lnTo>
                  <a:lnTo>
                    <a:pt x="1253213" y="3932900"/>
                  </a:lnTo>
                  <a:lnTo>
                    <a:pt x="0" y="3932900"/>
                  </a:lnTo>
                  <a:close/>
                </a:path>
              </a:pathLst>
            </a:custGeom>
            <a:solidFill>
              <a:srgbClr val="E2E0DF"/>
            </a:solidFill>
          </p:spPr>
          <p:txBody>
            <a:bodyPr/>
            <a:lstStyle/>
            <a:p>
              <a:endParaRPr lang="en-US"/>
            </a:p>
          </p:txBody>
        </p:sp>
      </p:grpSp>
      <p:sp>
        <p:nvSpPr>
          <p:cNvPr id="4" name="AutoShape 4"/>
          <p:cNvSpPr/>
          <p:nvPr/>
        </p:nvSpPr>
        <p:spPr>
          <a:xfrm>
            <a:off x="2502568" y="1934101"/>
            <a:ext cx="6492240" cy="0"/>
          </a:xfrm>
          <a:prstGeom prst="line">
            <a:avLst/>
          </a:prstGeom>
          <a:ln w="47625" cap="flat">
            <a:solidFill>
              <a:srgbClr val="7F776E"/>
            </a:solidFill>
            <a:prstDash val="solid"/>
            <a:headEnd type="none" w="sm" len="sm"/>
            <a:tailEnd type="none" w="sm" len="sm"/>
          </a:ln>
        </p:spPr>
        <p:txBody>
          <a:bodyPr/>
          <a:lstStyle/>
          <a:p>
            <a:endParaRPr lang="en-US"/>
          </a:p>
        </p:txBody>
      </p:sp>
      <p:sp>
        <p:nvSpPr>
          <p:cNvPr id="5" name="Freeform 5"/>
          <p:cNvSpPr/>
          <p:nvPr/>
        </p:nvSpPr>
        <p:spPr>
          <a:xfrm>
            <a:off x="123173" y="33881"/>
            <a:ext cx="1571174" cy="1571174"/>
          </a:xfrm>
          <a:custGeom>
            <a:avLst/>
            <a:gdLst/>
            <a:ahLst/>
            <a:cxnLst/>
            <a:rect l="l" t="t" r="r" b="b"/>
            <a:pathLst>
              <a:path w="1571174" h="1571174">
                <a:moveTo>
                  <a:pt x="0" y="0"/>
                </a:moveTo>
                <a:lnTo>
                  <a:pt x="1571175" y="0"/>
                </a:lnTo>
                <a:lnTo>
                  <a:pt x="1571175" y="1571175"/>
                </a:lnTo>
                <a:lnTo>
                  <a:pt x="0" y="15711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233215" y="169443"/>
            <a:ext cx="1337960" cy="1300051"/>
          </a:xfrm>
          <a:custGeom>
            <a:avLst/>
            <a:gdLst/>
            <a:ahLst/>
            <a:cxnLst/>
            <a:rect l="l" t="t" r="r" b="b"/>
            <a:pathLst>
              <a:path w="1337960" h="1300051">
                <a:moveTo>
                  <a:pt x="0" y="0"/>
                </a:moveTo>
                <a:lnTo>
                  <a:pt x="1337959" y="0"/>
                </a:lnTo>
                <a:lnTo>
                  <a:pt x="1337959" y="1300051"/>
                </a:lnTo>
                <a:lnTo>
                  <a:pt x="0" y="1300051"/>
                </a:lnTo>
                <a:lnTo>
                  <a:pt x="0" y="0"/>
                </a:lnTo>
                <a:close/>
              </a:path>
            </a:pathLst>
          </a:custGeom>
          <a:blipFill>
            <a:blip r:embed="rId4"/>
            <a:stretch>
              <a:fillRect/>
            </a:stretch>
          </a:blipFill>
        </p:spPr>
        <p:txBody>
          <a:bodyPr/>
          <a:lstStyle/>
          <a:p>
            <a:endParaRPr lang="en-US"/>
          </a:p>
        </p:txBody>
      </p:sp>
      <p:sp>
        <p:nvSpPr>
          <p:cNvPr id="7" name="TextBox 7"/>
          <p:cNvSpPr txBox="1"/>
          <p:nvPr/>
        </p:nvSpPr>
        <p:spPr>
          <a:xfrm>
            <a:off x="2502568" y="819150"/>
            <a:ext cx="11556853" cy="2000584"/>
          </a:xfrm>
          <a:prstGeom prst="rect">
            <a:avLst/>
          </a:prstGeom>
        </p:spPr>
        <p:txBody>
          <a:bodyPr lIns="0" tIns="0" rIns="0" bIns="0" rtlCol="0" anchor="t">
            <a:spAutoFit/>
          </a:bodyPr>
          <a:lstStyle/>
          <a:p>
            <a:pPr algn="l">
              <a:lnSpc>
                <a:spcPts val="7602"/>
              </a:lnSpc>
            </a:pPr>
            <a:r>
              <a:rPr lang="en-US" sz="5430">
                <a:solidFill>
                  <a:srgbClr val="000000"/>
                </a:solidFill>
                <a:latin typeface="Luciole"/>
                <a:ea typeface="Luciole"/>
                <a:cs typeface="Luciole"/>
                <a:sym typeface="Luciole"/>
              </a:rPr>
              <a:t>BUDGET FOR TREATMENT ROOM</a:t>
            </a:r>
          </a:p>
          <a:p>
            <a:pPr algn="l">
              <a:lnSpc>
                <a:spcPts val="7602"/>
              </a:lnSpc>
            </a:pPr>
            <a:endParaRPr lang="en-US" sz="5430">
              <a:solidFill>
                <a:srgbClr val="000000"/>
              </a:solidFill>
              <a:latin typeface="Luciole"/>
              <a:ea typeface="Luciole"/>
              <a:cs typeface="Luciole"/>
              <a:sym typeface="Luciole"/>
            </a:endParaRPr>
          </a:p>
        </p:txBody>
      </p:sp>
      <p:sp>
        <p:nvSpPr>
          <p:cNvPr id="8" name="Freeform 8"/>
          <p:cNvSpPr/>
          <p:nvPr/>
        </p:nvSpPr>
        <p:spPr>
          <a:xfrm>
            <a:off x="2823719" y="3518019"/>
            <a:ext cx="5481211" cy="3185954"/>
          </a:xfrm>
          <a:custGeom>
            <a:avLst/>
            <a:gdLst/>
            <a:ahLst/>
            <a:cxnLst/>
            <a:rect l="l" t="t" r="r" b="b"/>
            <a:pathLst>
              <a:path w="5481211" h="3185954">
                <a:moveTo>
                  <a:pt x="0" y="0"/>
                </a:moveTo>
                <a:lnTo>
                  <a:pt x="5481211" y="0"/>
                </a:lnTo>
                <a:lnTo>
                  <a:pt x="5481211" y="3185953"/>
                </a:lnTo>
                <a:lnTo>
                  <a:pt x="0" y="3185953"/>
                </a:lnTo>
                <a:lnTo>
                  <a:pt x="0" y="0"/>
                </a:lnTo>
                <a:close/>
              </a:path>
            </a:pathLst>
          </a:custGeom>
          <a:blipFill>
            <a:blip r:embed="rId5"/>
            <a:stretch>
              <a:fillRect/>
            </a:stretch>
          </a:blipFill>
        </p:spPr>
        <p:txBody>
          <a:bodyPr/>
          <a:lstStyle/>
          <a:p>
            <a:endParaRPr lang="en-US"/>
          </a:p>
        </p:txBody>
      </p:sp>
      <p:sp>
        <p:nvSpPr>
          <p:cNvPr id="9" name="Freeform 9"/>
          <p:cNvSpPr/>
          <p:nvPr/>
        </p:nvSpPr>
        <p:spPr>
          <a:xfrm>
            <a:off x="9294954" y="4622536"/>
            <a:ext cx="5183344" cy="4162873"/>
          </a:xfrm>
          <a:custGeom>
            <a:avLst/>
            <a:gdLst/>
            <a:ahLst/>
            <a:cxnLst/>
            <a:rect l="l" t="t" r="r" b="b"/>
            <a:pathLst>
              <a:path w="5183344" h="4162873">
                <a:moveTo>
                  <a:pt x="0" y="0"/>
                </a:moveTo>
                <a:lnTo>
                  <a:pt x="5183344" y="0"/>
                </a:lnTo>
                <a:lnTo>
                  <a:pt x="5183344" y="4162873"/>
                </a:lnTo>
                <a:lnTo>
                  <a:pt x="0" y="4162873"/>
                </a:lnTo>
                <a:lnTo>
                  <a:pt x="0" y="0"/>
                </a:lnTo>
                <a:close/>
              </a:path>
            </a:pathLst>
          </a:custGeom>
          <a:blipFill>
            <a:blip r:embed="rId6"/>
            <a:stretch>
              <a:fillRect/>
            </a:stretch>
          </a:blipFill>
        </p:spPr>
        <p:txBody>
          <a:bodyPr/>
          <a:lstStyle/>
          <a:p>
            <a:endParaRPr lang="en-US"/>
          </a:p>
        </p:txBody>
      </p:sp>
      <p:sp>
        <p:nvSpPr>
          <p:cNvPr id="10" name="TextBox 10"/>
          <p:cNvSpPr txBox="1"/>
          <p:nvPr/>
        </p:nvSpPr>
        <p:spPr>
          <a:xfrm>
            <a:off x="2502568" y="2132605"/>
            <a:ext cx="3733944" cy="588131"/>
          </a:xfrm>
          <a:prstGeom prst="rect">
            <a:avLst/>
          </a:prstGeom>
        </p:spPr>
        <p:txBody>
          <a:bodyPr lIns="0" tIns="0" rIns="0" bIns="0" rtlCol="0" anchor="t">
            <a:spAutoFit/>
          </a:bodyPr>
          <a:lstStyle/>
          <a:p>
            <a:pPr algn="l">
              <a:lnSpc>
                <a:spcPts val="4333"/>
              </a:lnSpc>
            </a:pPr>
            <a:r>
              <a:rPr lang="en-US" sz="3095">
                <a:solidFill>
                  <a:srgbClr val="000000"/>
                </a:solidFill>
                <a:latin typeface="Luciole"/>
                <a:ea typeface="Luciole"/>
                <a:cs typeface="Luciole"/>
                <a:sym typeface="Luciole"/>
              </a:rPr>
              <a:t>SUGGESTED ITEMS</a:t>
            </a:r>
          </a:p>
        </p:txBody>
      </p:sp>
      <p:sp>
        <p:nvSpPr>
          <p:cNvPr id="11" name="TextBox 11"/>
          <p:cNvSpPr txBox="1"/>
          <p:nvPr/>
        </p:nvSpPr>
        <p:spPr>
          <a:xfrm>
            <a:off x="2448518" y="7294522"/>
            <a:ext cx="6231613" cy="988695"/>
          </a:xfrm>
          <a:prstGeom prst="rect">
            <a:avLst/>
          </a:prstGeom>
        </p:spPr>
        <p:txBody>
          <a:bodyPr lIns="0" tIns="0" rIns="0" bIns="0" rtlCol="0" anchor="t">
            <a:spAutoFit/>
          </a:bodyPr>
          <a:lstStyle/>
          <a:p>
            <a:pPr algn="ctr">
              <a:lnSpc>
                <a:spcPts val="3919"/>
              </a:lnSpc>
              <a:spcBef>
                <a:spcPct val="0"/>
              </a:spcBef>
            </a:pPr>
            <a:r>
              <a:rPr lang="en-US" sz="2799">
                <a:solidFill>
                  <a:srgbClr val="000000"/>
                </a:solidFill>
                <a:latin typeface="Luciole"/>
                <a:ea typeface="Luciole"/>
                <a:cs typeface="Luciole"/>
                <a:sym typeface="Luciole"/>
              </a:rPr>
              <a:t>2 COTTON SHEETS $44</a:t>
            </a:r>
          </a:p>
          <a:p>
            <a:pPr algn="ctr">
              <a:lnSpc>
                <a:spcPts val="3639"/>
              </a:lnSpc>
              <a:spcBef>
                <a:spcPct val="0"/>
              </a:spcBef>
            </a:pPr>
            <a:r>
              <a:rPr lang="en-US" sz="2599" u="sng">
                <a:solidFill>
                  <a:srgbClr val="000000"/>
                </a:solidFill>
                <a:latin typeface="Luciole"/>
                <a:ea typeface="Luciole"/>
                <a:cs typeface="Luciole"/>
                <a:sym typeface="Luciole"/>
                <a:hlinkClick r:id="rId7" tooltip="https://a.co/d/gxd6yNJ"/>
              </a:rPr>
              <a:t>HTTPS://A.CO/D/GXD6YNJ</a:t>
            </a:r>
          </a:p>
        </p:txBody>
      </p:sp>
      <p:sp>
        <p:nvSpPr>
          <p:cNvPr id="12" name="TextBox 12"/>
          <p:cNvSpPr txBox="1"/>
          <p:nvPr/>
        </p:nvSpPr>
        <p:spPr>
          <a:xfrm>
            <a:off x="9533614" y="9172575"/>
            <a:ext cx="5656731" cy="775335"/>
          </a:xfrm>
          <a:prstGeom prst="rect">
            <a:avLst/>
          </a:prstGeom>
        </p:spPr>
        <p:txBody>
          <a:bodyPr lIns="0" tIns="0" rIns="0" bIns="0" rtlCol="0" anchor="t">
            <a:spAutoFit/>
          </a:bodyPr>
          <a:lstStyle/>
          <a:p>
            <a:pPr algn="ctr">
              <a:lnSpc>
                <a:spcPts val="2940"/>
              </a:lnSpc>
              <a:spcBef>
                <a:spcPct val="0"/>
              </a:spcBef>
            </a:pPr>
            <a:r>
              <a:rPr lang="en-US" sz="2100">
                <a:solidFill>
                  <a:srgbClr val="000000"/>
                </a:solidFill>
                <a:latin typeface="Luciole"/>
                <a:ea typeface="Luciole"/>
                <a:cs typeface="Luciole"/>
                <a:sym typeface="Luciole"/>
              </a:rPr>
              <a:t>2, 5 QT STAINLESS STEEL BOWLS $17.95</a:t>
            </a:r>
          </a:p>
          <a:p>
            <a:pPr algn="ctr">
              <a:lnSpc>
                <a:spcPts val="2940"/>
              </a:lnSpc>
              <a:spcBef>
                <a:spcPct val="0"/>
              </a:spcBef>
            </a:pPr>
            <a:r>
              <a:rPr lang="en-US" sz="2100" u="sng">
                <a:solidFill>
                  <a:srgbClr val="000000"/>
                </a:solidFill>
                <a:latin typeface="Luciole"/>
                <a:ea typeface="Luciole"/>
                <a:cs typeface="Luciole"/>
                <a:sym typeface="Luciole"/>
                <a:hlinkClick r:id="rId8" tooltip="https://a.co/d/4QUq7Nx"/>
              </a:rPr>
              <a:t>HTTPS://A.CO/D/4QUQ7NX</a:t>
            </a:r>
          </a:p>
        </p:txBody>
      </p:sp>
      <p:grpSp>
        <p:nvGrpSpPr>
          <p:cNvPr id="13" name="Group 13"/>
          <p:cNvGrpSpPr/>
          <p:nvPr/>
        </p:nvGrpSpPr>
        <p:grpSpPr>
          <a:xfrm>
            <a:off x="14611872" y="33881"/>
            <a:ext cx="4754414" cy="4117108"/>
            <a:chOff x="0" y="0"/>
            <a:chExt cx="4282440" cy="3708400"/>
          </a:xfrm>
        </p:grpSpPr>
        <p:sp>
          <p:nvSpPr>
            <p:cNvPr id="14" name="Freeform 14"/>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9"/>
              <a:stretch>
                <a:fillRect l="-14987" r="-14987"/>
              </a:stretch>
            </a:blipFill>
          </p:spPr>
          <p:txBody>
            <a:bodyPr/>
            <a:lstStyle/>
            <a:p>
              <a:endParaRPr lang="en-US"/>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BEBFBD"/>
        </a:solidFill>
        <a:effectLst/>
      </p:bgPr>
    </p:bg>
    <p:spTree>
      <p:nvGrpSpPr>
        <p:cNvPr id="1" name=""/>
        <p:cNvGrpSpPr/>
        <p:nvPr/>
      </p:nvGrpSpPr>
      <p:grpSpPr>
        <a:xfrm>
          <a:off x="0" y="0"/>
          <a:ext cx="0" cy="0"/>
          <a:chOff x="0" y="0"/>
          <a:chExt cx="0" cy="0"/>
        </a:xfrm>
      </p:grpSpPr>
      <p:grpSp>
        <p:nvGrpSpPr>
          <p:cNvPr id="2" name="Group 2"/>
          <p:cNvGrpSpPr/>
          <p:nvPr/>
        </p:nvGrpSpPr>
        <p:grpSpPr>
          <a:xfrm>
            <a:off x="-1484444" y="0"/>
            <a:ext cx="3435317" cy="10780896"/>
            <a:chOff x="0" y="0"/>
            <a:chExt cx="1253213" cy="3932900"/>
          </a:xfrm>
        </p:grpSpPr>
        <p:sp>
          <p:nvSpPr>
            <p:cNvPr id="3" name="Freeform 3"/>
            <p:cNvSpPr/>
            <p:nvPr/>
          </p:nvSpPr>
          <p:spPr>
            <a:xfrm>
              <a:off x="0" y="0"/>
              <a:ext cx="1253213" cy="3932900"/>
            </a:xfrm>
            <a:custGeom>
              <a:avLst/>
              <a:gdLst/>
              <a:ahLst/>
              <a:cxnLst/>
              <a:rect l="l" t="t" r="r" b="b"/>
              <a:pathLst>
                <a:path w="1253213" h="3932900">
                  <a:moveTo>
                    <a:pt x="0" y="0"/>
                  </a:moveTo>
                  <a:lnTo>
                    <a:pt x="1253213" y="0"/>
                  </a:lnTo>
                  <a:lnTo>
                    <a:pt x="1253213" y="3932900"/>
                  </a:lnTo>
                  <a:lnTo>
                    <a:pt x="0" y="3932900"/>
                  </a:lnTo>
                  <a:close/>
                </a:path>
              </a:pathLst>
            </a:custGeom>
            <a:solidFill>
              <a:srgbClr val="E2E0DF"/>
            </a:solidFill>
          </p:spPr>
          <p:txBody>
            <a:bodyPr/>
            <a:lstStyle/>
            <a:p>
              <a:endParaRPr lang="en-US"/>
            </a:p>
          </p:txBody>
        </p:sp>
      </p:grpSp>
      <p:sp>
        <p:nvSpPr>
          <p:cNvPr id="4" name="AutoShape 4"/>
          <p:cNvSpPr/>
          <p:nvPr/>
        </p:nvSpPr>
        <p:spPr>
          <a:xfrm>
            <a:off x="2502568" y="1934101"/>
            <a:ext cx="6492240" cy="0"/>
          </a:xfrm>
          <a:prstGeom prst="line">
            <a:avLst/>
          </a:prstGeom>
          <a:ln w="47625" cap="flat">
            <a:solidFill>
              <a:srgbClr val="7F776E"/>
            </a:solidFill>
            <a:prstDash val="solid"/>
            <a:headEnd type="none" w="sm" len="sm"/>
            <a:tailEnd type="none" w="sm" len="sm"/>
          </a:ln>
        </p:spPr>
        <p:txBody>
          <a:bodyPr/>
          <a:lstStyle/>
          <a:p>
            <a:endParaRPr lang="en-US"/>
          </a:p>
        </p:txBody>
      </p:sp>
      <p:sp>
        <p:nvSpPr>
          <p:cNvPr id="5" name="Freeform 5"/>
          <p:cNvSpPr/>
          <p:nvPr/>
        </p:nvSpPr>
        <p:spPr>
          <a:xfrm>
            <a:off x="123173" y="33881"/>
            <a:ext cx="1571174" cy="1571174"/>
          </a:xfrm>
          <a:custGeom>
            <a:avLst/>
            <a:gdLst/>
            <a:ahLst/>
            <a:cxnLst/>
            <a:rect l="l" t="t" r="r" b="b"/>
            <a:pathLst>
              <a:path w="1571174" h="1571174">
                <a:moveTo>
                  <a:pt x="0" y="0"/>
                </a:moveTo>
                <a:lnTo>
                  <a:pt x="1571175" y="0"/>
                </a:lnTo>
                <a:lnTo>
                  <a:pt x="1571175" y="1571175"/>
                </a:lnTo>
                <a:lnTo>
                  <a:pt x="0" y="15711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233215" y="169443"/>
            <a:ext cx="1337960" cy="1300051"/>
          </a:xfrm>
          <a:custGeom>
            <a:avLst/>
            <a:gdLst/>
            <a:ahLst/>
            <a:cxnLst/>
            <a:rect l="l" t="t" r="r" b="b"/>
            <a:pathLst>
              <a:path w="1337960" h="1300051">
                <a:moveTo>
                  <a:pt x="0" y="0"/>
                </a:moveTo>
                <a:lnTo>
                  <a:pt x="1337959" y="0"/>
                </a:lnTo>
                <a:lnTo>
                  <a:pt x="1337959" y="1300051"/>
                </a:lnTo>
                <a:lnTo>
                  <a:pt x="0" y="1300051"/>
                </a:lnTo>
                <a:lnTo>
                  <a:pt x="0" y="0"/>
                </a:lnTo>
                <a:close/>
              </a:path>
            </a:pathLst>
          </a:custGeom>
          <a:blipFill>
            <a:blip r:embed="rId4"/>
            <a:stretch>
              <a:fillRect/>
            </a:stretch>
          </a:blipFill>
        </p:spPr>
        <p:txBody>
          <a:bodyPr/>
          <a:lstStyle/>
          <a:p>
            <a:endParaRPr lang="en-US"/>
          </a:p>
        </p:txBody>
      </p:sp>
      <p:sp>
        <p:nvSpPr>
          <p:cNvPr id="7" name="TextBox 7"/>
          <p:cNvSpPr txBox="1"/>
          <p:nvPr/>
        </p:nvSpPr>
        <p:spPr>
          <a:xfrm>
            <a:off x="2502568" y="819150"/>
            <a:ext cx="11556853" cy="2000584"/>
          </a:xfrm>
          <a:prstGeom prst="rect">
            <a:avLst/>
          </a:prstGeom>
        </p:spPr>
        <p:txBody>
          <a:bodyPr lIns="0" tIns="0" rIns="0" bIns="0" rtlCol="0" anchor="t">
            <a:spAutoFit/>
          </a:bodyPr>
          <a:lstStyle/>
          <a:p>
            <a:pPr algn="l">
              <a:lnSpc>
                <a:spcPts val="7602"/>
              </a:lnSpc>
            </a:pPr>
            <a:r>
              <a:rPr lang="en-US" sz="5430">
                <a:solidFill>
                  <a:srgbClr val="000000"/>
                </a:solidFill>
                <a:latin typeface="Luciole"/>
                <a:ea typeface="Luciole"/>
                <a:cs typeface="Luciole"/>
                <a:sym typeface="Luciole"/>
              </a:rPr>
              <a:t>BUDGET FOR TREATMENT ROOM</a:t>
            </a:r>
          </a:p>
          <a:p>
            <a:pPr algn="l">
              <a:lnSpc>
                <a:spcPts val="7602"/>
              </a:lnSpc>
            </a:pPr>
            <a:endParaRPr lang="en-US" sz="5430">
              <a:solidFill>
                <a:srgbClr val="000000"/>
              </a:solidFill>
              <a:latin typeface="Luciole"/>
              <a:ea typeface="Luciole"/>
              <a:cs typeface="Luciole"/>
              <a:sym typeface="Luciole"/>
            </a:endParaRPr>
          </a:p>
        </p:txBody>
      </p:sp>
      <p:sp>
        <p:nvSpPr>
          <p:cNvPr id="8" name="Freeform 8"/>
          <p:cNvSpPr/>
          <p:nvPr/>
        </p:nvSpPr>
        <p:spPr>
          <a:xfrm>
            <a:off x="2502568" y="3267496"/>
            <a:ext cx="6759648" cy="4245904"/>
          </a:xfrm>
          <a:custGeom>
            <a:avLst/>
            <a:gdLst/>
            <a:ahLst/>
            <a:cxnLst/>
            <a:rect l="l" t="t" r="r" b="b"/>
            <a:pathLst>
              <a:path w="6759648" h="4245904">
                <a:moveTo>
                  <a:pt x="0" y="0"/>
                </a:moveTo>
                <a:lnTo>
                  <a:pt x="6759649" y="0"/>
                </a:lnTo>
                <a:lnTo>
                  <a:pt x="6759649" y="4245904"/>
                </a:lnTo>
                <a:lnTo>
                  <a:pt x="0" y="4245904"/>
                </a:lnTo>
                <a:lnTo>
                  <a:pt x="0" y="0"/>
                </a:lnTo>
                <a:close/>
              </a:path>
            </a:pathLst>
          </a:custGeom>
          <a:blipFill>
            <a:blip r:embed="rId5"/>
            <a:stretch>
              <a:fillRect/>
            </a:stretch>
          </a:blipFill>
        </p:spPr>
        <p:txBody>
          <a:bodyPr/>
          <a:lstStyle/>
          <a:p>
            <a:endParaRPr lang="en-US"/>
          </a:p>
        </p:txBody>
      </p:sp>
      <p:sp>
        <p:nvSpPr>
          <p:cNvPr id="9" name="Freeform 9"/>
          <p:cNvSpPr/>
          <p:nvPr/>
        </p:nvSpPr>
        <p:spPr>
          <a:xfrm>
            <a:off x="10180505" y="4741512"/>
            <a:ext cx="4735335" cy="3948465"/>
          </a:xfrm>
          <a:custGeom>
            <a:avLst/>
            <a:gdLst/>
            <a:ahLst/>
            <a:cxnLst/>
            <a:rect l="l" t="t" r="r" b="b"/>
            <a:pathLst>
              <a:path w="4735335" h="3948465">
                <a:moveTo>
                  <a:pt x="0" y="0"/>
                </a:moveTo>
                <a:lnTo>
                  <a:pt x="4735335" y="0"/>
                </a:lnTo>
                <a:lnTo>
                  <a:pt x="4735335" y="3948465"/>
                </a:lnTo>
                <a:lnTo>
                  <a:pt x="0" y="3948465"/>
                </a:lnTo>
                <a:lnTo>
                  <a:pt x="0" y="0"/>
                </a:lnTo>
                <a:close/>
              </a:path>
            </a:pathLst>
          </a:custGeom>
          <a:blipFill>
            <a:blip r:embed="rId6"/>
            <a:stretch>
              <a:fillRect/>
            </a:stretch>
          </a:blipFill>
        </p:spPr>
        <p:txBody>
          <a:bodyPr/>
          <a:lstStyle/>
          <a:p>
            <a:endParaRPr lang="en-US"/>
          </a:p>
        </p:txBody>
      </p:sp>
      <p:sp>
        <p:nvSpPr>
          <p:cNvPr id="10" name="TextBox 10"/>
          <p:cNvSpPr txBox="1"/>
          <p:nvPr/>
        </p:nvSpPr>
        <p:spPr>
          <a:xfrm>
            <a:off x="2502568" y="2132605"/>
            <a:ext cx="3733944" cy="588131"/>
          </a:xfrm>
          <a:prstGeom prst="rect">
            <a:avLst/>
          </a:prstGeom>
        </p:spPr>
        <p:txBody>
          <a:bodyPr lIns="0" tIns="0" rIns="0" bIns="0" rtlCol="0" anchor="t">
            <a:spAutoFit/>
          </a:bodyPr>
          <a:lstStyle/>
          <a:p>
            <a:pPr algn="l">
              <a:lnSpc>
                <a:spcPts val="4333"/>
              </a:lnSpc>
            </a:pPr>
            <a:r>
              <a:rPr lang="en-US" sz="3095">
                <a:solidFill>
                  <a:srgbClr val="000000"/>
                </a:solidFill>
                <a:latin typeface="Luciole"/>
                <a:ea typeface="Luciole"/>
                <a:cs typeface="Luciole"/>
                <a:sym typeface="Luciole"/>
              </a:rPr>
              <a:t>SUGGESTED ITEMS</a:t>
            </a:r>
          </a:p>
        </p:txBody>
      </p:sp>
      <p:sp>
        <p:nvSpPr>
          <p:cNvPr id="11" name="TextBox 11"/>
          <p:cNvSpPr txBox="1"/>
          <p:nvPr/>
        </p:nvSpPr>
        <p:spPr>
          <a:xfrm>
            <a:off x="2303937" y="7784121"/>
            <a:ext cx="6290657" cy="1067814"/>
          </a:xfrm>
          <a:prstGeom prst="rect">
            <a:avLst/>
          </a:prstGeom>
        </p:spPr>
        <p:txBody>
          <a:bodyPr lIns="0" tIns="0" rIns="0" bIns="0" rtlCol="0" anchor="t">
            <a:spAutoFit/>
          </a:bodyPr>
          <a:lstStyle/>
          <a:p>
            <a:pPr algn="ctr">
              <a:lnSpc>
                <a:spcPts val="4065"/>
              </a:lnSpc>
              <a:spcBef>
                <a:spcPct val="0"/>
              </a:spcBef>
            </a:pPr>
            <a:r>
              <a:rPr lang="en-US" sz="2903">
                <a:solidFill>
                  <a:srgbClr val="000000"/>
                </a:solidFill>
                <a:latin typeface="Luciole"/>
                <a:ea typeface="Luciole"/>
                <a:cs typeface="Luciole"/>
                <a:sym typeface="Luciole"/>
              </a:rPr>
              <a:t>COTTON BLANKET $37.99</a:t>
            </a:r>
          </a:p>
          <a:p>
            <a:pPr algn="ctr">
              <a:lnSpc>
                <a:spcPts val="4065"/>
              </a:lnSpc>
              <a:spcBef>
                <a:spcPct val="0"/>
              </a:spcBef>
            </a:pPr>
            <a:r>
              <a:rPr lang="en-US" sz="2903" u="none">
                <a:solidFill>
                  <a:srgbClr val="000000"/>
                </a:solidFill>
                <a:latin typeface="Luciole"/>
                <a:ea typeface="Luciole"/>
                <a:cs typeface="Luciole"/>
                <a:sym typeface="Luciole"/>
              </a:rPr>
              <a:t>HTTPS://A.CO/D/</a:t>
            </a:r>
            <a:r>
              <a:rPr lang="en-US" sz="2903">
                <a:solidFill>
                  <a:srgbClr val="000000"/>
                </a:solidFill>
                <a:latin typeface="Luciole"/>
                <a:ea typeface="Luciole"/>
                <a:cs typeface="Luciole"/>
                <a:sym typeface="Luciole"/>
              </a:rPr>
              <a:t>BYRSSS</a:t>
            </a:r>
            <a:r>
              <a:rPr lang="en-US" sz="2903" u="none">
                <a:solidFill>
                  <a:srgbClr val="000000"/>
                </a:solidFill>
                <a:latin typeface="Luciole"/>
                <a:ea typeface="Luciole"/>
                <a:cs typeface="Luciole"/>
                <a:sym typeface="Luciole"/>
              </a:rPr>
              <a:t>P</a:t>
            </a:r>
          </a:p>
        </p:txBody>
      </p:sp>
      <p:sp>
        <p:nvSpPr>
          <p:cNvPr id="12" name="TextBox 12"/>
          <p:cNvSpPr txBox="1"/>
          <p:nvPr/>
        </p:nvSpPr>
        <p:spPr>
          <a:xfrm>
            <a:off x="9772273" y="9172575"/>
            <a:ext cx="4706024" cy="775335"/>
          </a:xfrm>
          <a:prstGeom prst="rect">
            <a:avLst/>
          </a:prstGeom>
        </p:spPr>
        <p:txBody>
          <a:bodyPr lIns="0" tIns="0" rIns="0" bIns="0" rtlCol="0" anchor="t">
            <a:spAutoFit/>
          </a:bodyPr>
          <a:lstStyle/>
          <a:p>
            <a:pPr algn="ctr">
              <a:lnSpc>
                <a:spcPts val="2940"/>
              </a:lnSpc>
              <a:spcBef>
                <a:spcPct val="0"/>
              </a:spcBef>
            </a:pPr>
            <a:r>
              <a:rPr lang="en-US" sz="2100">
                <a:solidFill>
                  <a:srgbClr val="000000"/>
                </a:solidFill>
                <a:latin typeface="Luciole"/>
                <a:ea typeface="Luciole"/>
                <a:cs typeface="Luciole"/>
                <a:sym typeface="Luciole"/>
              </a:rPr>
              <a:t>PLASTIC FOR SAUNA $27.99</a:t>
            </a:r>
          </a:p>
          <a:p>
            <a:pPr algn="ctr">
              <a:lnSpc>
                <a:spcPts val="2940"/>
              </a:lnSpc>
              <a:spcBef>
                <a:spcPct val="0"/>
              </a:spcBef>
            </a:pPr>
            <a:r>
              <a:rPr lang="en-US" sz="2100" u="sng">
                <a:solidFill>
                  <a:srgbClr val="000000"/>
                </a:solidFill>
                <a:latin typeface="Luciole"/>
                <a:ea typeface="Luciole"/>
                <a:cs typeface="Luciole"/>
                <a:sym typeface="Luciole"/>
                <a:hlinkClick r:id="rId7" tooltip="https://a.co/d/eV0WkzZ"/>
              </a:rPr>
              <a:t>HTTPS://A.CO/D/EV0WKZZ</a:t>
            </a:r>
            <a:r>
              <a:rPr lang="en-US" sz="2100">
                <a:solidFill>
                  <a:srgbClr val="000000"/>
                </a:solidFill>
                <a:latin typeface="Luciole"/>
                <a:ea typeface="Luciole"/>
                <a:cs typeface="Luciole"/>
                <a:sym typeface="Luciole"/>
              </a:rPr>
              <a:t> </a:t>
            </a:r>
          </a:p>
        </p:txBody>
      </p:sp>
      <p:grpSp>
        <p:nvGrpSpPr>
          <p:cNvPr id="13" name="Group 13"/>
          <p:cNvGrpSpPr/>
          <p:nvPr/>
        </p:nvGrpSpPr>
        <p:grpSpPr>
          <a:xfrm>
            <a:off x="14611872" y="0"/>
            <a:ext cx="4896182" cy="4239873"/>
            <a:chOff x="0" y="0"/>
            <a:chExt cx="4282440" cy="3708400"/>
          </a:xfrm>
        </p:grpSpPr>
        <p:sp>
          <p:nvSpPr>
            <p:cNvPr id="14" name="Freeform 14"/>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8"/>
              <a:stretch>
                <a:fillRect l="-14987" r="-14987"/>
              </a:stretch>
            </a:blipFill>
          </p:spPr>
          <p:txBody>
            <a:bodyPr/>
            <a:lstStyle/>
            <a:p>
              <a:endParaRPr lang="en-US"/>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3867A"/>
        </a:solidFill>
        <a:effectLst/>
      </p:bgPr>
    </p:bg>
    <p:spTree>
      <p:nvGrpSpPr>
        <p:cNvPr id="1" name=""/>
        <p:cNvGrpSpPr/>
        <p:nvPr/>
      </p:nvGrpSpPr>
      <p:grpSpPr>
        <a:xfrm>
          <a:off x="0" y="0"/>
          <a:ext cx="0" cy="0"/>
          <a:chOff x="0" y="0"/>
          <a:chExt cx="0" cy="0"/>
        </a:xfrm>
      </p:grpSpPr>
      <p:grpSp>
        <p:nvGrpSpPr>
          <p:cNvPr id="2" name="Group 2"/>
          <p:cNvGrpSpPr/>
          <p:nvPr/>
        </p:nvGrpSpPr>
        <p:grpSpPr>
          <a:xfrm>
            <a:off x="-1484444" y="0"/>
            <a:ext cx="3435317" cy="10780896"/>
            <a:chOff x="0" y="0"/>
            <a:chExt cx="1253213" cy="3932900"/>
          </a:xfrm>
        </p:grpSpPr>
        <p:sp>
          <p:nvSpPr>
            <p:cNvPr id="3" name="Freeform 3"/>
            <p:cNvSpPr/>
            <p:nvPr/>
          </p:nvSpPr>
          <p:spPr>
            <a:xfrm>
              <a:off x="0" y="0"/>
              <a:ext cx="1253213" cy="3932900"/>
            </a:xfrm>
            <a:custGeom>
              <a:avLst/>
              <a:gdLst/>
              <a:ahLst/>
              <a:cxnLst/>
              <a:rect l="l" t="t" r="r" b="b"/>
              <a:pathLst>
                <a:path w="1253213" h="3932900">
                  <a:moveTo>
                    <a:pt x="0" y="0"/>
                  </a:moveTo>
                  <a:lnTo>
                    <a:pt x="1253213" y="0"/>
                  </a:lnTo>
                  <a:lnTo>
                    <a:pt x="1253213" y="3932900"/>
                  </a:lnTo>
                  <a:lnTo>
                    <a:pt x="0" y="3932900"/>
                  </a:lnTo>
                  <a:close/>
                </a:path>
              </a:pathLst>
            </a:custGeom>
            <a:solidFill>
              <a:srgbClr val="E2E0DF"/>
            </a:solidFill>
          </p:spPr>
          <p:txBody>
            <a:bodyPr/>
            <a:lstStyle/>
            <a:p>
              <a:endParaRPr lang="en-US"/>
            </a:p>
          </p:txBody>
        </p:sp>
      </p:grpSp>
      <p:sp>
        <p:nvSpPr>
          <p:cNvPr id="4" name="AutoShape 4"/>
          <p:cNvSpPr/>
          <p:nvPr/>
        </p:nvSpPr>
        <p:spPr>
          <a:xfrm>
            <a:off x="2502568" y="1934101"/>
            <a:ext cx="6492240" cy="0"/>
          </a:xfrm>
          <a:prstGeom prst="line">
            <a:avLst/>
          </a:prstGeom>
          <a:ln w="47625" cap="flat">
            <a:solidFill>
              <a:srgbClr val="7F776E"/>
            </a:solidFill>
            <a:prstDash val="solid"/>
            <a:headEnd type="none" w="sm" len="sm"/>
            <a:tailEnd type="none" w="sm" len="sm"/>
          </a:ln>
        </p:spPr>
        <p:txBody>
          <a:bodyPr/>
          <a:lstStyle/>
          <a:p>
            <a:endParaRPr lang="en-US"/>
          </a:p>
        </p:txBody>
      </p:sp>
      <p:sp>
        <p:nvSpPr>
          <p:cNvPr id="5" name="Freeform 5"/>
          <p:cNvSpPr/>
          <p:nvPr/>
        </p:nvSpPr>
        <p:spPr>
          <a:xfrm>
            <a:off x="123173" y="33881"/>
            <a:ext cx="1571174" cy="1571174"/>
          </a:xfrm>
          <a:custGeom>
            <a:avLst/>
            <a:gdLst/>
            <a:ahLst/>
            <a:cxnLst/>
            <a:rect l="l" t="t" r="r" b="b"/>
            <a:pathLst>
              <a:path w="1571174" h="1571174">
                <a:moveTo>
                  <a:pt x="0" y="0"/>
                </a:moveTo>
                <a:lnTo>
                  <a:pt x="1571175" y="0"/>
                </a:lnTo>
                <a:lnTo>
                  <a:pt x="1571175" y="1571175"/>
                </a:lnTo>
                <a:lnTo>
                  <a:pt x="0" y="15711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233215" y="169443"/>
            <a:ext cx="1337960" cy="1300051"/>
          </a:xfrm>
          <a:custGeom>
            <a:avLst/>
            <a:gdLst/>
            <a:ahLst/>
            <a:cxnLst/>
            <a:rect l="l" t="t" r="r" b="b"/>
            <a:pathLst>
              <a:path w="1337960" h="1300051">
                <a:moveTo>
                  <a:pt x="0" y="0"/>
                </a:moveTo>
                <a:lnTo>
                  <a:pt x="1337959" y="0"/>
                </a:lnTo>
                <a:lnTo>
                  <a:pt x="1337959" y="1300051"/>
                </a:lnTo>
                <a:lnTo>
                  <a:pt x="0" y="1300051"/>
                </a:lnTo>
                <a:lnTo>
                  <a:pt x="0" y="0"/>
                </a:lnTo>
                <a:close/>
              </a:path>
            </a:pathLst>
          </a:custGeom>
          <a:blipFill>
            <a:blip r:embed="rId4"/>
            <a:stretch>
              <a:fillRect/>
            </a:stretch>
          </a:blipFill>
        </p:spPr>
        <p:txBody>
          <a:bodyPr/>
          <a:lstStyle/>
          <a:p>
            <a:endParaRPr lang="en-US"/>
          </a:p>
        </p:txBody>
      </p:sp>
      <p:sp>
        <p:nvSpPr>
          <p:cNvPr id="7" name="TextBox 7"/>
          <p:cNvSpPr txBox="1"/>
          <p:nvPr/>
        </p:nvSpPr>
        <p:spPr>
          <a:xfrm>
            <a:off x="2502568" y="819150"/>
            <a:ext cx="11556853" cy="2000584"/>
          </a:xfrm>
          <a:prstGeom prst="rect">
            <a:avLst/>
          </a:prstGeom>
        </p:spPr>
        <p:txBody>
          <a:bodyPr lIns="0" tIns="0" rIns="0" bIns="0" rtlCol="0" anchor="t">
            <a:spAutoFit/>
          </a:bodyPr>
          <a:lstStyle/>
          <a:p>
            <a:pPr algn="l">
              <a:lnSpc>
                <a:spcPts val="7602"/>
              </a:lnSpc>
            </a:pPr>
            <a:r>
              <a:rPr lang="en-US" sz="5430">
                <a:solidFill>
                  <a:srgbClr val="000000"/>
                </a:solidFill>
                <a:latin typeface="Luciole"/>
                <a:ea typeface="Luciole"/>
                <a:cs typeface="Luciole"/>
                <a:sym typeface="Luciole"/>
              </a:rPr>
              <a:t>BUDGET FOR TREATMENT ROOM</a:t>
            </a:r>
          </a:p>
          <a:p>
            <a:pPr algn="l">
              <a:lnSpc>
                <a:spcPts val="7602"/>
              </a:lnSpc>
            </a:pPr>
            <a:endParaRPr lang="en-US" sz="5430">
              <a:solidFill>
                <a:srgbClr val="000000"/>
              </a:solidFill>
              <a:latin typeface="Luciole"/>
              <a:ea typeface="Luciole"/>
              <a:cs typeface="Luciole"/>
              <a:sym typeface="Luciole"/>
            </a:endParaRPr>
          </a:p>
        </p:txBody>
      </p:sp>
      <p:sp>
        <p:nvSpPr>
          <p:cNvPr id="8" name="Freeform 8"/>
          <p:cNvSpPr/>
          <p:nvPr/>
        </p:nvSpPr>
        <p:spPr>
          <a:xfrm>
            <a:off x="3001482" y="3626246"/>
            <a:ext cx="4516357" cy="3528404"/>
          </a:xfrm>
          <a:custGeom>
            <a:avLst/>
            <a:gdLst/>
            <a:ahLst/>
            <a:cxnLst/>
            <a:rect l="l" t="t" r="r" b="b"/>
            <a:pathLst>
              <a:path w="4516357" h="3528404">
                <a:moveTo>
                  <a:pt x="0" y="0"/>
                </a:moveTo>
                <a:lnTo>
                  <a:pt x="4516357" y="0"/>
                </a:lnTo>
                <a:lnTo>
                  <a:pt x="4516357" y="3528404"/>
                </a:lnTo>
                <a:lnTo>
                  <a:pt x="0" y="3528404"/>
                </a:lnTo>
                <a:lnTo>
                  <a:pt x="0" y="0"/>
                </a:lnTo>
                <a:close/>
              </a:path>
            </a:pathLst>
          </a:custGeom>
          <a:blipFill>
            <a:blip r:embed="rId5"/>
            <a:stretch>
              <a:fillRect/>
            </a:stretch>
          </a:blipFill>
        </p:spPr>
        <p:txBody>
          <a:bodyPr/>
          <a:lstStyle/>
          <a:p>
            <a:endParaRPr lang="en-US"/>
          </a:p>
        </p:txBody>
      </p:sp>
      <p:sp>
        <p:nvSpPr>
          <p:cNvPr id="9" name="Freeform 9"/>
          <p:cNvSpPr/>
          <p:nvPr/>
        </p:nvSpPr>
        <p:spPr>
          <a:xfrm>
            <a:off x="9727881" y="4230675"/>
            <a:ext cx="4675415" cy="4599672"/>
          </a:xfrm>
          <a:custGeom>
            <a:avLst/>
            <a:gdLst/>
            <a:ahLst/>
            <a:cxnLst/>
            <a:rect l="l" t="t" r="r" b="b"/>
            <a:pathLst>
              <a:path w="4675415" h="4599672">
                <a:moveTo>
                  <a:pt x="0" y="0"/>
                </a:moveTo>
                <a:lnTo>
                  <a:pt x="4675415" y="0"/>
                </a:lnTo>
                <a:lnTo>
                  <a:pt x="4675415" y="4599673"/>
                </a:lnTo>
                <a:lnTo>
                  <a:pt x="0" y="4599673"/>
                </a:lnTo>
                <a:lnTo>
                  <a:pt x="0" y="0"/>
                </a:lnTo>
                <a:close/>
              </a:path>
            </a:pathLst>
          </a:custGeom>
          <a:blipFill>
            <a:blip r:embed="rId6"/>
            <a:stretch>
              <a:fillRect/>
            </a:stretch>
          </a:blipFill>
        </p:spPr>
        <p:txBody>
          <a:bodyPr/>
          <a:lstStyle/>
          <a:p>
            <a:endParaRPr lang="en-US"/>
          </a:p>
        </p:txBody>
      </p:sp>
      <p:sp>
        <p:nvSpPr>
          <p:cNvPr id="10" name="TextBox 10"/>
          <p:cNvSpPr txBox="1"/>
          <p:nvPr/>
        </p:nvSpPr>
        <p:spPr>
          <a:xfrm>
            <a:off x="2502568" y="2132605"/>
            <a:ext cx="3733944" cy="588131"/>
          </a:xfrm>
          <a:prstGeom prst="rect">
            <a:avLst/>
          </a:prstGeom>
        </p:spPr>
        <p:txBody>
          <a:bodyPr lIns="0" tIns="0" rIns="0" bIns="0" rtlCol="0" anchor="t">
            <a:spAutoFit/>
          </a:bodyPr>
          <a:lstStyle/>
          <a:p>
            <a:pPr algn="l">
              <a:lnSpc>
                <a:spcPts val="4333"/>
              </a:lnSpc>
            </a:pPr>
            <a:r>
              <a:rPr lang="en-US" sz="3095">
                <a:solidFill>
                  <a:srgbClr val="000000"/>
                </a:solidFill>
                <a:latin typeface="Luciole"/>
                <a:ea typeface="Luciole"/>
                <a:cs typeface="Luciole"/>
                <a:sym typeface="Luciole"/>
              </a:rPr>
              <a:t>SUGGESTED ITEMS</a:t>
            </a:r>
          </a:p>
        </p:txBody>
      </p:sp>
      <p:sp>
        <p:nvSpPr>
          <p:cNvPr id="11" name="TextBox 11"/>
          <p:cNvSpPr txBox="1"/>
          <p:nvPr/>
        </p:nvSpPr>
        <p:spPr>
          <a:xfrm>
            <a:off x="2448518" y="7294522"/>
            <a:ext cx="6231613" cy="988695"/>
          </a:xfrm>
          <a:prstGeom prst="rect">
            <a:avLst/>
          </a:prstGeom>
        </p:spPr>
        <p:txBody>
          <a:bodyPr lIns="0" tIns="0" rIns="0" bIns="0" rtlCol="0" anchor="t">
            <a:spAutoFit/>
          </a:bodyPr>
          <a:lstStyle/>
          <a:p>
            <a:pPr algn="ctr">
              <a:lnSpc>
                <a:spcPts val="3919"/>
              </a:lnSpc>
              <a:spcBef>
                <a:spcPct val="0"/>
              </a:spcBef>
            </a:pPr>
            <a:r>
              <a:rPr lang="en-US" sz="2799">
                <a:solidFill>
                  <a:srgbClr val="000000"/>
                </a:solidFill>
                <a:latin typeface="Luciole"/>
                <a:ea typeface="Luciole"/>
                <a:cs typeface="Luciole"/>
                <a:sym typeface="Luciole"/>
              </a:rPr>
              <a:t> WOODEN STOOL $24.99</a:t>
            </a:r>
          </a:p>
          <a:p>
            <a:pPr algn="ctr">
              <a:lnSpc>
                <a:spcPts val="3639"/>
              </a:lnSpc>
              <a:spcBef>
                <a:spcPct val="0"/>
              </a:spcBef>
            </a:pPr>
            <a:r>
              <a:rPr lang="en-US" sz="2599" u="sng">
                <a:solidFill>
                  <a:srgbClr val="000000"/>
                </a:solidFill>
                <a:latin typeface="Luciole"/>
                <a:ea typeface="Luciole"/>
                <a:cs typeface="Luciole"/>
                <a:sym typeface="Luciole"/>
                <a:hlinkClick r:id="rId7" tooltip="https://a.co/d/0jKpYf7"/>
              </a:rPr>
              <a:t>HTTPS://A.CO/D/0JKPYF7</a:t>
            </a:r>
          </a:p>
        </p:txBody>
      </p:sp>
      <p:sp>
        <p:nvSpPr>
          <p:cNvPr id="12" name="TextBox 12"/>
          <p:cNvSpPr txBox="1"/>
          <p:nvPr/>
        </p:nvSpPr>
        <p:spPr>
          <a:xfrm>
            <a:off x="9387351" y="9172575"/>
            <a:ext cx="5656731" cy="775335"/>
          </a:xfrm>
          <a:prstGeom prst="rect">
            <a:avLst/>
          </a:prstGeom>
        </p:spPr>
        <p:txBody>
          <a:bodyPr lIns="0" tIns="0" rIns="0" bIns="0" rtlCol="0" anchor="t">
            <a:spAutoFit/>
          </a:bodyPr>
          <a:lstStyle/>
          <a:p>
            <a:pPr algn="ctr">
              <a:lnSpc>
                <a:spcPts val="2940"/>
              </a:lnSpc>
              <a:spcBef>
                <a:spcPct val="0"/>
              </a:spcBef>
            </a:pPr>
            <a:r>
              <a:rPr lang="en-US" sz="2100">
                <a:solidFill>
                  <a:srgbClr val="000000"/>
                </a:solidFill>
                <a:latin typeface="Luciole"/>
                <a:ea typeface="Luciole"/>
                <a:cs typeface="Luciole"/>
                <a:sym typeface="Luciole"/>
              </a:rPr>
              <a:t>GLASS BOWLS FOR POULTICES $24.99</a:t>
            </a:r>
          </a:p>
          <a:p>
            <a:pPr algn="ctr">
              <a:lnSpc>
                <a:spcPts val="2940"/>
              </a:lnSpc>
              <a:spcBef>
                <a:spcPct val="0"/>
              </a:spcBef>
            </a:pPr>
            <a:r>
              <a:rPr lang="en-US" sz="2100" u="sng">
                <a:solidFill>
                  <a:srgbClr val="000000"/>
                </a:solidFill>
                <a:latin typeface="Luciole"/>
                <a:ea typeface="Luciole"/>
                <a:cs typeface="Luciole"/>
                <a:sym typeface="Luciole"/>
                <a:hlinkClick r:id="rId8" tooltip="https://a.co/d/53ig74s"/>
              </a:rPr>
              <a:t>HTTPS://A.CO/D/53IG74S</a:t>
            </a:r>
          </a:p>
        </p:txBody>
      </p:sp>
      <p:grpSp>
        <p:nvGrpSpPr>
          <p:cNvPr id="13" name="Group 13"/>
          <p:cNvGrpSpPr/>
          <p:nvPr/>
        </p:nvGrpSpPr>
        <p:grpSpPr>
          <a:xfrm>
            <a:off x="14403296" y="-113688"/>
            <a:ext cx="5016847" cy="4344363"/>
            <a:chOff x="0" y="0"/>
            <a:chExt cx="4282440" cy="3708400"/>
          </a:xfrm>
        </p:grpSpPr>
        <p:sp>
          <p:nvSpPr>
            <p:cNvPr id="14" name="Freeform 14"/>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9"/>
              <a:stretch>
                <a:fillRect l="-14987" r="-14987"/>
              </a:stretch>
            </a:blipFill>
          </p:spPr>
          <p:txBody>
            <a:bodyPr/>
            <a:lstStyle/>
            <a:p>
              <a:endParaRPr lang="en-US"/>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2851" b="-12851"/>
            </a:stretch>
          </a:blipFill>
        </p:spPr>
        <p:txBody>
          <a:bodyPr/>
          <a:lstStyle/>
          <a:p>
            <a:endParaRPr lang="en-US"/>
          </a:p>
        </p:txBody>
      </p:sp>
      <p:grpSp>
        <p:nvGrpSpPr>
          <p:cNvPr id="3" name="Group 3"/>
          <p:cNvGrpSpPr/>
          <p:nvPr/>
        </p:nvGrpSpPr>
        <p:grpSpPr>
          <a:xfrm>
            <a:off x="-1484444" y="0"/>
            <a:ext cx="3435317" cy="10780896"/>
            <a:chOff x="0" y="0"/>
            <a:chExt cx="1253213" cy="3932900"/>
          </a:xfrm>
        </p:grpSpPr>
        <p:sp>
          <p:nvSpPr>
            <p:cNvPr id="4" name="Freeform 4"/>
            <p:cNvSpPr/>
            <p:nvPr/>
          </p:nvSpPr>
          <p:spPr>
            <a:xfrm>
              <a:off x="0" y="0"/>
              <a:ext cx="1253213" cy="3932900"/>
            </a:xfrm>
            <a:custGeom>
              <a:avLst/>
              <a:gdLst/>
              <a:ahLst/>
              <a:cxnLst/>
              <a:rect l="l" t="t" r="r" b="b"/>
              <a:pathLst>
                <a:path w="1253213" h="3932900">
                  <a:moveTo>
                    <a:pt x="0" y="0"/>
                  </a:moveTo>
                  <a:lnTo>
                    <a:pt x="1253213" y="0"/>
                  </a:lnTo>
                  <a:lnTo>
                    <a:pt x="1253213" y="3932900"/>
                  </a:lnTo>
                  <a:lnTo>
                    <a:pt x="0" y="3932900"/>
                  </a:lnTo>
                  <a:close/>
                </a:path>
              </a:pathLst>
            </a:custGeom>
            <a:solidFill>
              <a:srgbClr val="E2E0DF"/>
            </a:solidFill>
          </p:spPr>
          <p:txBody>
            <a:bodyPr/>
            <a:lstStyle/>
            <a:p>
              <a:endParaRPr lang="en-US"/>
            </a:p>
          </p:txBody>
        </p:sp>
      </p:grpSp>
      <p:sp>
        <p:nvSpPr>
          <p:cNvPr id="5" name="AutoShape 5"/>
          <p:cNvSpPr/>
          <p:nvPr/>
        </p:nvSpPr>
        <p:spPr>
          <a:xfrm>
            <a:off x="2502568" y="1934101"/>
            <a:ext cx="6492240" cy="0"/>
          </a:xfrm>
          <a:prstGeom prst="line">
            <a:avLst/>
          </a:prstGeom>
          <a:ln w="47625" cap="flat">
            <a:solidFill>
              <a:srgbClr val="7F776E"/>
            </a:solidFill>
            <a:prstDash val="solid"/>
            <a:headEnd type="none" w="sm" len="sm"/>
            <a:tailEnd type="none" w="sm" len="sm"/>
          </a:ln>
        </p:spPr>
        <p:txBody>
          <a:bodyPr/>
          <a:lstStyle/>
          <a:p>
            <a:endParaRPr lang="en-US"/>
          </a:p>
        </p:txBody>
      </p:sp>
      <p:sp>
        <p:nvSpPr>
          <p:cNvPr id="6" name="Freeform 6"/>
          <p:cNvSpPr/>
          <p:nvPr/>
        </p:nvSpPr>
        <p:spPr>
          <a:xfrm>
            <a:off x="123173" y="33881"/>
            <a:ext cx="1571174" cy="1571174"/>
          </a:xfrm>
          <a:custGeom>
            <a:avLst/>
            <a:gdLst/>
            <a:ahLst/>
            <a:cxnLst/>
            <a:rect l="l" t="t" r="r" b="b"/>
            <a:pathLst>
              <a:path w="1571174" h="1571174">
                <a:moveTo>
                  <a:pt x="0" y="0"/>
                </a:moveTo>
                <a:lnTo>
                  <a:pt x="1571175" y="0"/>
                </a:lnTo>
                <a:lnTo>
                  <a:pt x="1571175" y="1571175"/>
                </a:lnTo>
                <a:lnTo>
                  <a:pt x="0" y="157117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233215" y="169443"/>
            <a:ext cx="1337960" cy="1300051"/>
          </a:xfrm>
          <a:custGeom>
            <a:avLst/>
            <a:gdLst/>
            <a:ahLst/>
            <a:cxnLst/>
            <a:rect l="l" t="t" r="r" b="b"/>
            <a:pathLst>
              <a:path w="1337960" h="1300051">
                <a:moveTo>
                  <a:pt x="0" y="0"/>
                </a:moveTo>
                <a:lnTo>
                  <a:pt x="1337959" y="0"/>
                </a:lnTo>
                <a:lnTo>
                  <a:pt x="1337959" y="1300051"/>
                </a:lnTo>
                <a:lnTo>
                  <a:pt x="0" y="1300051"/>
                </a:lnTo>
                <a:lnTo>
                  <a:pt x="0" y="0"/>
                </a:lnTo>
                <a:close/>
              </a:path>
            </a:pathLst>
          </a:custGeom>
          <a:blipFill>
            <a:blip r:embed="rId5"/>
            <a:stretch>
              <a:fillRect/>
            </a:stretch>
          </a:blipFill>
        </p:spPr>
        <p:txBody>
          <a:bodyPr/>
          <a:lstStyle/>
          <a:p>
            <a:endParaRPr lang="en-US"/>
          </a:p>
        </p:txBody>
      </p:sp>
      <p:sp>
        <p:nvSpPr>
          <p:cNvPr id="8" name="TextBox 8"/>
          <p:cNvSpPr txBox="1"/>
          <p:nvPr/>
        </p:nvSpPr>
        <p:spPr>
          <a:xfrm>
            <a:off x="2502568" y="819150"/>
            <a:ext cx="11556853" cy="2000584"/>
          </a:xfrm>
          <a:prstGeom prst="rect">
            <a:avLst/>
          </a:prstGeom>
        </p:spPr>
        <p:txBody>
          <a:bodyPr lIns="0" tIns="0" rIns="0" bIns="0" rtlCol="0" anchor="t">
            <a:spAutoFit/>
          </a:bodyPr>
          <a:lstStyle/>
          <a:p>
            <a:pPr algn="l">
              <a:lnSpc>
                <a:spcPts val="7602"/>
              </a:lnSpc>
            </a:pPr>
            <a:r>
              <a:rPr lang="en-US" sz="5430">
                <a:solidFill>
                  <a:srgbClr val="000000"/>
                </a:solidFill>
                <a:latin typeface="Luciole"/>
                <a:ea typeface="Luciole"/>
                <a:cs typeface="Luciole"/>
                <a:sym typeface="Luciole"/>
              </a:rPr>
              <a:t>BUDGET FOR TREATMENT ROOM</a:t>
            </a:r>
          </a:p>
          <a:p>
            <a:pPr algn="l">
              <a:lnSpc>
                <a:spcPts val="7602"/>
              </a:lnSpc>
            </a:pPr>
            <a:endParaRPr lang="en-US" sz="5430">
              <a:solidFill>
                <a:srgbClr val="000000"/>
              </a:solidFill>
              <a:latin typeface="Luciole"/>
              <a:ea typeface="Luciole"/>
              <a:cs typeface="Luciole"/>
              <a:sym typeface="Luciole"/>
            </a:endParaRPr>
          </a:p>
        </p:txBody>
      </p:sp>
      <p:sp>
        <p:nvSpPr>
          <p:cNvPr id="9" name="Freeform 9"/>
          <p:cNvSpPr/>
          <p:nvPr/>
        </p:nvSpPr>
        <p:spPr>
          <a:xfrm>
            <a:off x="2865625" y="3606754"/>
            <a:ext cx="3370887" cy="3980384"/>
          </a:xfrm>
          <a:custGeom>
            <a:avLst/>
            <a:gdLst/>
            <a:ahLst/>
            <a:cxnLst/>
            <a:rect l="l" t="t" r="r" b="b"/>
            <a:pathLst>
              <a:path w="3370887" h="3980384">
                <a:moveTo>
                  <a:pt x="0" y="0"/>
                </a:moveTo>
                <a:lnTo>
                  <a:pt x="3370888" y="0"/>
                </a:lnTo>
                <a:lnTo>
                  <a:pt x="3370888" y="3980384"/>
                </a:lnTo>
                <a:lnTo>
                  <a:pt x="0" y="3980384"/>
                </a:lnTo>
                <a:lnTo>
                  <a:pt x="0" y="0"/>
                </a:lnTo>
                <a:close/>
              </a:path>
            </a:pathLst>
          </a:custGeom>
          <a:blipFill>
            <a:blip r:embed="rId6"/>
            <a:stretch>
              <a:fillRect/>
            </a:stretch>
          </a:blipFill>
        </p:spPr>
        <p:txBody>
          <a:bodyPr/>
          <a:lstStyle/>
          <a:p>
            <a:endParaRPr lang="en-US"/>
          </a:p>
        </p:txBody>
      </p:sp>
      <p:sp>
        <p:nvSpPr>
          <p:cNvPr id="10" name="Freeform 10"/>
          <p:cNvSpPr/>
          <p:nvPr/>
        </p:nvSpPr>
        <p:spPr>
          <a:xfrm>
            <a:off x="8112167" y="7587138"/>
            <a:ext cx="5667231" cy="2249182"/>
          </a:xfrm>
          <a:custGeom>
            <a:avLst/>
            <a:gdLst/>
            <a:ahLst/>
            <a:cxnLst/>
            <a:rect l="l" t="t" r="r" b="b"/>
            <a:pathLst>
              <a:path w="5667231" h="2249182">
                <a:moveTo>
                  <a:pt x="0" y="0"/>
                </a:moveTo>
                <a:lnTo>
                  <a:pt x="5667232" y="0"/>
                </a:lnTo>
                <a:lnTo>
                  <a:pt x="5667232" y="2249182"/>
                </a:lnTo>
                <a:lnTo>
                  <a:pt x="0" y="2249182"/>
                </a:lnTo>
                <a:lnTo>
                  <a:pt x="0" y="0"/>
                </a:lnTo>
                <a:close/>
              </a:path>
            </a:pathLst>
          </a:custGeom>
          <a:blipFill>
            <a:blip r:embed="rId7"/>
            <a:stretch>
              <a:fillRect/>
            </a:stretch>
          </a:blipFill>
        </p:spPr>
        <p:txBody>
          <a:bodyPr/>
          <a:lstStyle/>
          <a:p>
            <a:endParaRPr lang="en-US"/>
          </a:p>
        </p:txBody>
      </p:sp>
      <p:sp>
        <p:nvSpPr>
          <p:cNvPr id="11" name="Freeform 11"/>
          <p:cNvSpPr/>
          <p:nvPr/>
        </p:nvSpPr>
        <p:spPr>
          <a:xfrm>
            <a:off x="8280995" y="3606754"/>
            <a:ext cx="3215977" cy="3045469"/>
          </a:xfrm>
          <a:custGeom>
            <a:avLst/>
            <a:gdLst/>
            <a:ahLst/>
            <a:cxnLst/>
            <a:rect l="l" t="t" r="r" b="b"/>
            <a:pathLst>
              <a:path w="3215977" h="3045469">
                <a:moveTo>
                  <a:pt x="0" y="0"/>
                </a:moveTo>
                <a:lnTo>
                  <a:pt x="3215977" y="0"/>
                </a:lnTo>
                <a:lnTo>
                  <a:pt x="3215977" y="3045469"/>
                </a:lnTo>
                <a:lnTo>
                  <a:pt x="0" y="3045469"/>
                </a:lnTo>
                <a:lnTo>
                  <a:pt x="0" y="0"/>
                </a:lnTo>
                <a:close/>
              </a:path>
            </a:pathLst>
          </a:custGeom>
          <a:blipFill>
            <a:blip r:embed="rId8"/>
            <a:stretch>
              <a:fillRect/>
            </a:stretch>
          </a:blipFill>
        </p:spPr>
        <p:txBody>
          <a:bodyPr/>
          <a:lstStyle/>
          <a:p>
            <a:endParaRPr lang="en-US"/>
          </a:p>
        </p:txBody>
      </p:sp>
      <p:sp>
        <p:nvSpPr>
          <p:cNvPr id="12" name="TextBox 12"/>
          <p:cNvSpPr txBox="1"/>
          <p:nvPr/>
        </p:nvSpPr>
        <p:spPr>
          <a:xfrm>
            <a:off x="2502568" y="2132605"/>
            <a:ext cx="3733944" cy="588131"/>
          </a:xfrm>
          <a:prstGeom prst="rect">
            <a:avLst/>
          </a:prstGeom>
        </p:spPr>
        <p:txBody>
          <a:bodyPr lIns="0" tIns="0" rIns="0" bIns="0" rtlCol="0" anchor="t">
            <a:spAutoFit/>
          </a:bodyPr>
          <a:lstStyle/>
          <a:p>
            <a:pPr algn="l">
              <a:lnSpc>
                <a:spcPts val="4333"/>
              </a:lnSpc>
            </a:pPr>
            <a:r>
              <a:rPr lang="en-US" sz="3095">
                <a:solidFill>
                  <a:srgbClr val="000000"/>
                </a:solidFill>
                <a:latin typeface="Luciole"/>
                <a:ea typeface="Luciole"/>
                <a:cs typeface="Luciole"/>
                <a:sym typeface="Luciole"/>
              </a:rPr>
              <a:t>SUGGESTED ITEMS</a:t>
            </a:r>
          </a:p>
        </p:txBody>
      </p:sp>
      <p:sp>
        <p:nvSpPr>
          <p:cNvPr id="13" name="TextBox 13"/>
          <p:cNvSpPr txBox="1"/>
          <p:nvPr/>
        </p:nvSpPr>
        <p:spPr>
          <a:xfrm>
            <a:off x="2502568" y="7824269"/>
            <a:ext cx="4622725" cy="775335"/>
          </a:xfrm>
          <a:prstGeom prst="rect">
            <a:avLst/>
          </a:prstGeom>
        </p:spPr>
        <p:txBody>
          <a:bodyPr lIns="0" tIns="0" rIns="0" bIns="0" rtlCol="0" anchor="t">
            <a:spAutoFit/>
          </a:bodyPr>
          <a:lstStyle/>
          <a:p>
            <a:pPr algn="ctr">
              <a:lnSpc>
                <a:spcPts val="2940"/>
              </a:lnSpc>
              <a:spcBef>
                <a:spcPct val="0"/>
              </a:spcBef>
            </a:pPr>
            <a:r>
              <a:rPr lang="en-US" sz="2100">
                <a:solidFill>
                  <a:srgbClr val="000000"/>
                </a:solidFill>
                <a:latin typeface="Luciole"/>
                <a:ea typeface="Luciole"/>
                <a:cs typeface="Luciole"/>
                <a:sym typeface="Luciole"/>
              </a:rPr>
              <a:t>WOODEN SPOONS $6.99</a:t>
            </a:r>
          </a:p>
          <a:p>
            <a:pPr algn="ctr">
              <a:lnSpc>
                <a:spcPts val="2940"/>
              </a:lnSpc>
              <a:spcBef>
                <a:spcPct val="0"/>
              </a:spcBef>
            </a:pPr>
            <a:r>
              <a:rPr lang="en-US" sz="2100" u="sng">
                <a:solidFill>
                  <a:srgbClr val="000000"/>
                </a:solidFill>
                <a:latin typeface="Luciole"/>
                <a:ea typeface="Luciole"/>
                <a:cs typeface="Luciole"/>
                <a:sym typeface="Luciole"/>
                <a:hlinkClick r:id="rId9" tooltip="https://a.co/d/1wufZLX"/>
              </a:rPr>
              <a:t>HTTPS://A.CO/D/1WUFZLX</a:t>
            </a:r>
          </a:p>
        </p:txBody>
      </p:sp>
      <p:sp>
        <p:nvSpPr>
          <p:cNvPr id="14" name="TextBox 14"/>
          <p:cNvSpPr txBox="1"/>
          <p:nvPr/>
        </p:nvSpPr>
        <p:spPr>
          <a:xfrm>
            <a:off x="13779399" y="8482965"/>
            <a:ext cx="3647646" cy="775335"/>
          </a:xfrm>
          <a:prstGeom prst="rect">
            <a:avLst/>
          </a:prstGeom>
        </p:spPr>
        <p:txBody>
          <a:bodyPr lIns="0" tIns="0" rIns="0" bIns="0" rtlCol="0" anchor="t">
            <a:spAutoFit/>
          </a:bodyPr>
          <a:lstStyle/>
          <a:p>
            <a:pPr algn="ctr">
              <a:lnSpc>
                <a:spcPts val="2940"/>
              </a:lnSpc>
              <a:spcBef>
                <a:spcPct val="0"/>
              </a:spcBef>
            </a:pPr>
            <a:r>
              <a:rPr lang="en-US" sz="2100">
                <a:solidFill>
                  <a:srgbClr val="000000"/>
                </a:solidFill>
                <a:latin typeface="Luciole"/>
                <a:ea typeface="Luciole"/>
                <a:cs typeface="Luciole"/>
                <a:sym typeface="Luciole"/>
              </a:rPr>
              <a:t>TO WRAP $14.97</a:t>
            </a:r>
          </a:p>
          <a:p>
            <a:pPr algn="ctr">
              <a:lnSpc>
                <a:spcPts val="2940"/>
              </a:lnSpc>
              <a:spcBef>
                <a:spcPct val="0"/>
              </a:spcBef>
            </a:pPr>
            <a:r>
              <a:rPr lang="en-US" sz="2100" u="sng">
                <a:solidFill>
                  <a:srgbClr val="000000"/>
                </a:solidFill>
                <a:latin typeface="Luciole"/>
                <a:ea typeface="Luciole"/>
                <a:cs typeface="Luciole"/>
                <a:sym typeface="Luciole"/>
                <a:hlinkClick r:id="rId10" tooltip="https://a.co/d/5LPkfFI"/>
              </a:rPr>
              <a:t>HTTPS://A.CO/D/5LPKFFI</a:t>
            </a:r>
          </a:p>
        </p:txBody>
      </p:sp>
      <p:sp>
        <p:nvSpPr>
          <p:cNvPr id="15" name="TextBox 15"/>
          <p:cNvSpPr txBox="1"/>
          <p:nvPr/>
        </p:nvSpPr>
        <p:spPr>
          <a:xfrm>
            <a:off x="11496972" y="5501696"/>
            <a:ext cx="4174323" cy="908050"/>
          </a:xfrm>
          <a:prstGeom prst="rect">
            <a:avLst/>
          </a:prstGeom>
        </p:spPr>
        <p:txBody>
          <a:bodyPr lIns="0" tIns="0" rIns="0" bIns="0" rtlCol="0" anchor="t">
            <a:spAutoFit/>
          </a:bodyPr>
          <a:lstStyle/>
          <a:p>
            <a:pPr algn="ctr">
              <a:lnSpc>
                <a:spcPts val="3499"/>
              </a:lnSpc>
              <a:spcBef>
                <a:spcPct val="0"/>
              </a:spcBef>
            </a:pPr>
            <a:r>
              <a:rPr lang="en-US" sz="2499">
                <a:solidFill>
                  <a:srgbClr val="000000"/>
                </a:solidFill>
                <a:latin typeface="Luciole"/>
                <a:ea typeface="Luciole"/>
                <a:cs typeface="Luciole"/>
                <a:sym typeface="Luciole"/>
              </a:rPr>
              <a:t>PAPER TOWEL $8.78</a:t>
            </a:r>
          </a:p>
          <a:p>
            <a:pPr algn="ctr">
              <a:lnSpc>
                <a:spcPts val="3499"/>
              </a:lnSpc>
              <a:spcBef>
                <a:spcPct val="0"/>
              </a:spcBef>
            </a:pPr>
            <a:r>
              <a:rPr lang="en-US" sz="2499">
                <a:solidFill>
                  <a:srgbClr val="000000"/>
                </a:solidFill>
                <a:latin typeface="Luciole"/>
                <a:ea typeface="Luciole"/>
                <a:cs typeface="Luciole"/>
                <a:sym typeface="Luciole"/>
              </a:rPr>
              <a:t>HTTPS://A.CO/D/ESH5JYP</a:t>
            </a:r>
          </a:p>
        </p:txBody>
      </p:sp>
      <p:grpSp>
        <p:nvGrpSpPr>
          <p:cNvPr id="16" name="Group 16"/>
          <p:cNvGrpSpPr/>
          <p:nvPr/>
        </p:nvGrpSpPr>
        <p:grpSpPr>
          <a:xfrm>
            <a:off x="15004542" y="0"/>
            <a:ext cx="4845006" cy="4195557"/>
            <a:chOff x="0" y="0"/>
            <a:chExt cx="4282440" cy="3708400"/>
          </a:xfrm>
        </p:grpSpPr>
        <p:sp>
          <p:nvSpPr>
            <p:cNvPr id="17" name="Freeform 17"/>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11"/>
              <a:stretch>
                <a:fillRect l="-14987" r="-14987"/>
              </a:stretch>
            </a:blipFill>
          </p:spPr>
          <p:txBody>
            <a:bodyPr/>
            <a:lstStyle/>
            <a:p>
              <a:endParaRPr lang="en-US"/>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2E0DF"/>
        </a:solidFill>
        <a:effectLst/>
      </p:bgPr>
    </p:bg>
    <p:spTree>
      <p:nvGrpSpPr>
        <p:cNvPr id="1" name=""/>
        <p:cNvGrpSpPr/>
        <p:nvPr/>
      </p:nvGrpSpPr>
      <p:grpSpPr>
        <a:xfrm>
          <a:off x="0" y="0"/>
          <a:ext cx="0" cy="0"/>
          <a:chOff x="0" y="0"/>
          <a:chExt cx="0" cy="0"/>
        </a:xfrm>
      </p:grpSpPr>
      <p:grpSp>
        <p:nvGrpSpPr>
          <p:cNvPr id="2" name="Group 2"/>
          <p:cNvGrpSpPr/>
          <p:nvPr/>
        </p:nvGrpSpPr>
        <p:grpSpPr>
          <a:xfrm>
            <a:off x="-1484444" y="0"/>
            <a:ext cx="3435317" cy="10780896"/>
            <a:chOff x="0" y="0"/>
            <a:chExt cx="1253213" cy="3932900"/>
          </a:xfrm>
        </p:grpSpPr>
        <p:sp>
          <p:nvSpPr>
            <p:cNvPr id="3" name="Freeform 3"/>
            <p:cNvSpPr/>
            <p:nvPr/>
          </p:nvSpPr>
          <p:spPr>
            <a:xfrm>
              <a:off x="0" y="0"/>
              <a:ext cx="1253213" cy="3932900"/>
            </a:xfrm>
            <a:custGeom>
              <a:avLst/>
              <a:gdLst/>
              <a:ahLst/>
              <a:cxnLst/>
              <a:rect l="l" t="t" r="r" b="b"/>
              <a:pathLst>
                <a:path w="1253213" h="3932900">
                  <a:moveTo>
                    <a:pt x="0" y="0"/>
                  </a:moveTo>
                  <a:lnTo>
                    <a:pt x="1253213" y="0"/>
                  </a:lnTo>
                  <a:lnTo>
                    <a:pt x="1253213" y="3932900"/>
                  </a:lnTo>
                  <a:lnTo>
                    <a:pt x="0" y="3932900"/>
                  </a:lnTo>
                  <a:close/>
                </a:path>
              </a:pathLst>
            </a:custGeom>
            <a:solidFill>
              <a:srgbClr val="E2E0DF"/>
            </a:solidFill>
          </p:spPr>
          <p:txBody>
            <a:bodyPr/>
            <a:lstStyle/>
            <a:p>
              <a:endParaRPr lang="en-US"/>
            </a:p>
          </p:txBody>
        </p:sp>
      </p:grpSp>
      <p:sp>
        <p:nvSpPr>
          <p:cNvPr id="4" name="AutoShape 4"/>
          <p:cNvSpPr/>
          <p:nvPr/>
        </p:nvSpPr>
        <p:spPr>
          <a:xfrm>
            <a:off x="2502568" y="1934101"/>
            <a:ext cx="6492240" cy="0"/>
          </a:xfrm>
          <a:prstGeom prst="line">
            <a:avLst/>
          </a:prstGeom>
          <a:ln w="47625" cap="flat">
            <a:solidFill>
              <a:srgbClr val="7F776E"/>
            </a:solidFill>
            <a:prstDash val="solid"/>
            <a:headEnd type="none" w="sm" len="sm"/>
            <a:tailEnd type="none" w="sm" len="sm"/>
          </a:ln>
        </p:spPr>
        <p:txBody>
          <a:bodyPr/>
          <a:lstStyle/>
          <a:p>
            <a:endParaRPr lang="en-US"/>
          </a:p>
        </p:txBody>
      </p:sp>
      <p:sp>
        <p:nvSpPr>
          <p:cNvPr id="5" name="Freeform 5"/>
          <p:cNvSpPr/>
          <p:nvPr/>
        </p:nvSpPr>
        <p:spPr>
          <a:xfrm>
            <a:off x="123173" y="33881"/>
            <a:ext cx="1571174" cy="1571174"/>
          </a:xfrm>
          <a:custGeom>
            <a:avLst/>
            <a:gdLst/>
            <a:ahLst/>
            <a:cxnLst/>
            <a:rect l="l" t="t" r="r" b="b"/>
            <a:pathLst>
              <a:path w="1571174" h="1571174">
                <a:moveTo>
                  <a:pt x="0" y="0"/>
                </a:moveTo>
                <a:lnTo>
                  <a:pt x="1571175" y="0"/>
                </a:lnTo>
                <a:lnTo>
                  <a:pt x="1571175" y="1571175"/>
                </a:lnTo>
                <a:lnTo>
                  <a:pt x="0" y="15711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233215" y="169443"/>
            <a:ext cx="1337960" cy="1300051"/>
          </a:xfrm>
          <a:custGeom>
            <a:avLst/>
            <a:gdLst/>
            <a:ahLst/>
            <a:cxnLst/>
            <a:rect l="l" t="t" r="r" b="b"/>
            <a:pathLst>
              <a:path w="1337960" h="1300051">
                <a:moveTo>
                  <a:pt x="0" y="0"/>
                </a:moveTo>
                <a:lnTo>
                  <a:pt x="1337959" y="0"/>
                </a:lnTo>
                <a:lnTo>
                  <a:pt x="1337959" y="1300051"/>
                </a:lnTo>
                <a:lnTo>
                  <a:pt x="0" y="1300051"/>
                </a:lnTo>
                <a:lnTo>
                  <a:pt x="0" y="0"/>
                </a:lnTo>
                <a:close/>
              </a:path>
            </a:pathLst>
          </a:custGeom>
          <a:blipFill>
            <a:blip r:embed="rId4"/>
            <a:stretch>
              <a:fillRect/>
            </a:stretch>
          </a:blipFill>
        </p:spPr>
        <p:txBody>
          <a:bodyPr/>
          <a:lstStyle/>
          <a:p>
            <a:endParaRPr lang="en-US"/>
          </a:p>
        </p:txBody>
      </p:sp>
      <p:sp>
        <p:nvSpPr>
          <p:cNvPr id="7" name="TextBox 7"/>
          <p:cNvSpPr txBox="1"/>
          <p:nvPr/>
        </p:nvSpPr>
        <p:spPr>
          <a:xfrm>
            <a:off x="2502568" y="819150"/>
            <a:ext cx="11556853" cy="2000584"/>
          </a:xfrm>
          <a:prstGeom prst="rect">
            <a:avLst/>
          </a:prstGeom>
        </p:spPr>
        <p:txBody>
          <a:bodyPr lIns="0" tIns="0" rIns="0" bIns="0" rtlCol="0" anchor="t">
            <a:spAutoFit/>
          </a:bodyPr>
          <a:lstStyle/>
          <a:p>
            <a:pPr algn="l">
              <a:lnSpc>
                <a:spcPts val="7602"/>
              </a:lnSpc>
            </a:pPr>
            <a:r>
              <a:rPr lang="en-US" sz="5430">
                <a:solidFill>
                  <a:srgbClr val="000000"/>
                </a:solidFill>
                <a:latin typeface="Luciole"/>
                <a:ea typeface="Luciole"/>
                <a:cs typeface="Luciole"/>
                <a:sym typeface="Luciole"/>
              </a:rPr>
              <a:t>BUDGET FOR TREATMENT ROOM</a:t>
            </a:r>
          </a:p>
          <a:p>
            <a:pPr algn="l">
              <a:lnSpc>
                <a:spcPts val="7602"/>
              </a:lnSpc>
            </a:pPr>
            <a:endParaRPr lang="en-US" sz="5430">
              <a:solidFill>
                <a:srgbClr val="000000"/>
              </a:solidFill>
              <a:latin typeface="Luciole"/>
              <a:ea typeface="Luciole"/>
              <a:cs typeface="Luciole"/>
              <a:sym typeface="Luciole"/>
            </a:endParaRPr>
          </a:p>
        </p:txBody>
      </p:sp>
      <p:sp>
        <p:nvSpPr>
          <p:cNvPr id="8" name="Freeform 8"/>
          <p:cNvSpPr/>
          <p:nvPr/>
        </p:nvSpPr>
        <p:spPr>
          <a:xfrm>
            <a:off x="700169" y="3124534"/>
            <a:ext cx="2623938" cy="3775727"/>
          </a:xfrm>
          <a:custGeom>
            <a:avLst/>
            <a:gdLst/>
            <a:ahLst/>
            <a:cxnLst/>
            <a:rect l="l" t="t" r="r" b="b"/>
            <a:pathLst>
              <a:path w="2623938" h="3775727">
                <a:moveTo>
                  <a:pt x="0" y="0"/>
                </a:moveTo>
                <a:lnTo>
                  <a:pt x="2623938" y="0"/>
                </a:lnTo>
                <a:lnTo>
                  <a:pt x="2623938" y="3775728"/>
                </a:lnTo>
                <a:lnTo>
                  <a:pt x="0" y="3775728"/>
                </a:lnTo>
                <a:lnTo>
                  <a:pt x="0" y="0"/>
                </a:lnTo>
                <a:close/>
              </a:path>
            </a:pathLst>
          </a:custGeom>
          <a:blipFill>
            <a:blip r:embed="rId5"/>
            <a:stretch>
              <a:fillRect l="-42303" r="-45560"/>
            </a:stretch>
          </a:blipFill>
        </p:spPr>
        <p:txBody>
          <a:bodyPr/>
          <a:lstStyle/>
          <a:p>
            <a:endParaRPr lang="en-US"/>
          </a:p>
        </p:txBody>
      </p:sp>
      <p:sp>
        <p:nvSpPr>
          <p:cNvPr id="9" name="Freeform 9"/>
          <p:cNvSpPr/>
          <p:nvPr/>
        </p:nvSpPr>
        <p:spPr>
          <a:xfrm>
            <a:off x="6267230" y="3832737"/>
            <a:ext cx="3140252" cy="3967736"/>
          </a:xfrm>
          <a:custGeom>
            <a:avLst/>
            <a:gdLst/>
            <a:ahLst/>
            <a:cxnLst/>
            <a:rect l="l" t="t" r="r" b="b"/>
            <a:pathLst>
              <a:path w="3140252" h="3967736">
                <a:moveTo>
                  <a:pt x="0" y="0"/>
                </a:moveTo>
                <a:lnTo>
                  <a:pt x="3140252" y="0"/>
                </a:lnTo>
                <a:lnTo>
                  <a:pt x="3140252" y="3967737"/>
                </a:lnTo>
                <a:lnTo>
                  <a:pt x="0" y="3967737"/>
                </a:lnTo>
                <a:lnTo>
                  <a:pt x="0" y="0"/>
                </a:lnTo>
                <a:close/>
              </a:path>
            </a:pathLst>
          </a:custGeom>
          <a:blipFill>
            <a:blip r:embed="rId6"/>
            <a:stretch>
              <a:fillRect l="-21674" t="-8490" r="-18590" b="-2522"/>
            </a:stretch>
          </a:blipFill>
        </p:spPr>
        <p:txBody>
          <a:bodyPr/>
          <a:lstStyle/>
          <a:p>
            <a:endParaRPr lang="en-US"/>
          </a:p>
        </p:txBody>
      </p:sp>
      <p:sp>
        <p:nvSpPr>
          <p:cNvPr id="10" name="Freeform 10"/>
          <p:cNvSpPr/>
          <p:nvPr/>
        </p:nvSpPr>
        <p:spPr>
          <a:xfrm>
            <a:off x="12778434" y="2720736"/>
            <a:ext cx="2733519" cy="4777644"/>
          </a:xfrm>
          <a:custGeom>
            <a:avLst/>
            <a:gdLst/>
            <a:ahLst/>
            <a:cxnLst/>
            <a:rect l="l" t="t" r="r" b="b"/>
            <a:pathLst>
              <a:path w="2733519" h="4777644">
                <a:moveTo>
                  <a:pt x="0" y="0"/>
                </a:moveTo>
                <a:lnTo>
                  <a:pt x="2733518" y="0"/>
                </a:lnTo>
                <a:lnTo>
                  <a:pt x="2733518" y="4777644"/>
                </a:lnTo>
                <a:lnTo>
                  <a:pt x="0" y="4777644"/>
                </a:lnTo>
                <a:lnTo>
                  <a:pt x="0" y="0"/>
                </a:lnTo>
                <a:close/>
              </a:path>
            </a:pathLst>
          </a:custGeom>
          <a:blipFill>
            <a:blip r:embed="rId7"/>
            <a:stretch>
              <a:fillRect l="-58293" t="-20214" r="-86052" b="-19588"/>
            </a:stretch>
          </a:blipFill>
        </p:spPr>
        <p:txBody>
          <a:bodyPr/>
          <a:lstStyle/>
          <a:p>
            <a:endParaRPr lang="en-US"/>
          </a:p>
        </p:txBody>
      </p:sp>
      <p:sp>
        <p:nvSpPr>
          <p:cNvPr id="11" name="TextBox 11"/>
          <p:cNvSpPr txBox="1"/>
          <p:nvPr/>
        </p:nvSpPr>
        <p:spPr>
          <a:xfrm>
            <a:off x="2502568" y="2132605"/>
            <a:ext cx="3733944" cy="588131"/>
          </a:xfrm>
          <a:prstGeom prst="rect">
            <a:avLst/>
          </a:prstGeom>
        </p:spPr>
        <p:txBody>
          <a:bodyPr lIns="0" tIns="0" rIns="0" bIns="0" rtlCol="0" anchor="t">
            <a:spAutoFit/>
          </a:bodyPr>
          <a:lstStyle/>
          <a:p>
            <a:pPr algn="l">
              <a:lnSpc>
                <a:spcPts val="4333"/>
              </a:lnSpc>
            </a:pPr>
            <a:r>
              <a:rPr lang="en-US" sz="3095">
                <a:solidFill>
                  <a:srgbClr val="000000"/>
                </a:solidFill>
                <a:latin typeface="Luciole"/>
                <a:ea typeface="Luciole"/>
                <a:cs typeface="Luciole"/>
                <a:sym typeface="Luciole"/>
              </a:rPr>
              <a:t>SUGGESTED ITEMS</a:t>
            </a:r>
          </a:p>
        </p:txBody>
      </p:sp>
      <p:sp>
        <p:nvSpPr>
          <p:cNvPr id="12" name="TextBox 12"/>
          <p:cNvSpPr txBox="1"/>
          <p:nvPr/>
        </p:nvSpPr>
        <p:spPr>
          <a:xfrm>
            <a:off x="700169" y="7119337"/>
            <a:ext cx="4834775" cy="2018394"/>
          </a:xfrm>
          <a:prstGeom prst="rect">
            <a:avLst/>
          </a:prstGeom>
        </p:spPr>
        <p:txBody>
          <a:bodyPr lIns="0" tIns="0" rIns="0" bIns="0" rtlCol="0" anchor="t">
            <a:spAutoFit/>
          </a:bodyPr>
          <a:lstStyle/>
          <a:p>
            <a:pPr algn="l">
              <a:lnSpc>
                <a:spcPts val="2674"/>
              </a:lnSpc>
              <a:spcBef>
                <a:spcPct val="0"/>
              </a:spcBef>
            </a:pPr>
            <a:r>
              <a:rPr lang="en-US" sz="1910">
                <a:solidFill>
                  <a:srgbClr val="000000"/>
                </a:solidFill>
                <a:latin typeface="Luciole"/>
                <a:ea typeface="Luciole"/>
                <a:cs typeface="Luciole"/>
                <a:sym typeface="Luciole"/>
              </a:rPr>
              <a:t>BENTONITE CLAY 1 LB. $6.52</a:t>
            </a:r>
          </a:p>
          <a:p>
            <a:pPr algn="l">
              <a:lnSpc>
                <a:spcPts val="2674"/>
              </a:lnSpc>
              <a:spcBef>
                <a:spcPct val="0"/>
              </a:spcBef>
            </a:pPr>
            <a:r>
              <a:rPr lang="en-US" sz="1910" u="sng">
                <a:solidFill>
                  <a:srgbClr val="000000"/>
                </a:solidFill>
                <a:latin typeface="Luciole"/>
                <a:ea typeface="Luciole"/>
                <a:cs typeface="Luciole"/>
                <a:sym typeface="Luciole"/>
                <a:hlinkClick r:id="rId8" tooltip="https://www.azurestandard.com/shop/product/health-beauty/healing-first-aid/clay/bentonite/bentonite-clay/37512?package=HB2390"/>
              </a:rPr>
              <a:t>HTTPS://WWW.AZURESTANDARD.COM/SHOP/PRODUCT/HEALTH-BEAUTY/HEALING-FIRST-AID/CLAY/BENTONITE/BENTONITE-CLAY/37512?PACKAGE=HB2390</a:t>
            </a:r>
          </a:p>
        </p:txBody>
      </p:sp>
      <p:sp>
        <p:nvSpPr>
          <p:cNvPr id="13" name="TextBox 13"/>
          <p:cNvSpPr txBox="1"/>
          <p:nvPr/>
        </p:nvSpPr>
        <p:spPr>
          <a:xfrm>
            <a:off x="6166443" y="8076146"/>
            <a:ext cx="5656731" cy="2261235"/>
          </a:xfrm>
          <a:prstGeom prst="rect">
            <a:avLst/>
          </a:prstGeom>
        </p:spPr>
        <p:txBody>
          <a:bodyPr lIns="0" tIns="0" rIns="0" bIns="0" rtlCol="0" anchor="t">
            <a:spAutoFit/>
          </a:bodyPr>
          <a:lstStyle/>
          <a:p>
            <a:pPr algn="l">
              <a:lnSpc>
                <a:spcPts val="2940"/>
              </a:lnSpc>
              <a:spcBef>
                <a:spcPct val="0"/>
              </a:spcBef>
            </a:pPr>
            <a:r>
              <a:rPr lang="en-US" sz="2100">
                <a:solidFill>
                  <a:srgbClr val="000000"/>
                </a:solidFill>
                <a:latin typeface="Luciole"/>
                <a:ea typeface="Luciole"/>
                <a:cs typeface="Luciole"/>
                <a:sym typeface="Luciole"/>
              </a:rPr>
              <a:t>FLAXSEED MEAL 1 LB. $5.13</a:t>
            </a:r>
          </a:p>
          <a:p>
            <a:pPr algn="l">
              <a:lnSpc>
                <a:spcPts val="2940"/>
              </a:lnSpc>
              <a:spcBef>
                <a:spcPct val="0"/>
              </a:spcBef>
            </a:pPr>
            <a:r>
              <a:rPr lang="en-US" sz="2100" u="sng">
                <a:solidFill>
                  <a:srgbClr val="000000"/>
                </a:solidFill>
                <a:latin typeface="Luciole"/>
                <a:ea typeface="Luciole"/>
                <a:cs typeface="Luciole"/>
                <a:sym typeface="Luciole"/>
                <a:hlinkClick r:id="rId9" tooltip="https://www.azurestandard.com/shop/product/food/flour/nut-seed-meals/flax/flaxseed-meal-organic/8021?package=FL203"/>
              </a:rPr>
              <a:t>HTTPS://WWW.AZURESTANDARD.COM/SHOP/PRODUCT/FOOD/FLOUR/NUT-SEED-MEALS/FLAX/FLAXSEED-MEAL-ORGANIC/8021?PACKAGE=FL203</a:t>
            </a:r>
          </a:p>
          <a:p>
            <a:pPr algn="l">
              <a:lnSpc>
                <a:spcPts val="2940"/>
              </a:lnSpc>
              <a:spcBef>
                <a:spcPct val="0"/>
              </a:spcBef>
            </a:pPr>
            <a:endParaRPr lang="en-US" sz="2100" u="sng">
              <a:solidFill>
                <a:srgbClr val="000000"/>
              </a:solidFill>
              <a:latin typeface="Luciole"/>
              <a:ea typeface="Luciole"/>
              <a:cs typeface="Luciole"/>
              <a:sym typeface="Luciole"/>
              <a:hlinkClick r:id="rId9" tooltip="https://www.azurestandard.com/shop/product/food/flour/nut-seed-meals/flax/flaxseed-meal-organic/8021?package=FL203"/>
            </a:endParaRPr>
          </a:p>
        </p:txBody>
      </p:sp>
      <p:sp>
        <p:nvSpPr>
          <p:cNvPr id="14" name="TextBox 14"/>
          <p:cNvSpPr txBox="1"/>
          <p:nvPr/>
        </p:nvSpPr>
        <p:spPr>
          <a:xfrm>
            <a:off x="12778434" y="7724274"/>
            <a:ext cx="5295495" cy="1899630"/>
          </a:xfrm>
          <a:prstGeom prst="rect">
            <a:avLst/>
          </a:prstGeom>
        </p:spPr>
        <p:txBody>
          <a:bodyPr lIns="0" tIns="0" rIns="0" bIns="0" rtlCol="0" anchor="t">
            <a:spAutoFit/>
          </a:bodyPr>
          <a:lstStyle/>
          <a:p>
            <a:pPr algn="l">
              <a:lnSpc>
                <a:spcPts val="2464"/>
              </a:lnSpc>
              <a:spcBef>
                <a:spcPct val="0"/>
              </a:spcBef>
            </a:pPr>
            <a:r>
              <a:rPr lang="en-US" sz="1760">
                <a:solidFill>
                  <a:srgbClr val="000000"/>
                </a:solidFill>
                <a:latin typeface="Luciole"/>
                <a:ea typeface="Luciole"/>
                <a:cs typeface="Luciole"/>
                <a:sym typeface="Luciole"/>
              </a:rPr>
              <a:t>ACTIVATED CHARCOAL 1 LB. $6.26</a:t>
            </a:r>
          </a:p>
          <a:p>
            <a:pPr algn="l">
              <a:lnSpc>
                <a:spcPts val="2464"/>
              </a:lnSpc>
              <a:spcBef>
                <a:spcPct val="0"/>
              </a:spcBef>
            </a:pPr>
            <a:r>
              <a:rPr lang="en-US" sz="1760">
                <a:solidFill>
                  <a:srgbClr val="000000"/>
                </a:solidFill>
                <a:latin typeface="Luciole"/>
                <a:ea typeface="Luciole"/>
                <a:cs typeface="Luciole"/>
                <a:sym typeface="Luciole"/>
              </a:rPr>
              <a:t>HTTPS://WWW.AZURESTANDARD.COM/SHOP/PRODUCT/NUTRITIONAL-SUPPLEMENTS/HERBS/SINGLE/CHARCOAL-ACTIVATED/POWDER/ACTIVATED-CHARCOAL-POWDER/7074?PACKAGE=HS386</a:t>
            </a:r>
          </a:p>
        </p:txBody>
      </p:sp>
      <p:grpSp>
        <p:nvGrpSpPr>
          <p:cNvPr id="15" name="Group 15"/>
          <p:cNvGrpSpPr/>
          <p:nvPr/>
        </p:nvGrpSpPr>
        <p:grpSpPr>
          <a:xfrm>
            <a:off x="15110308" y="-346046"/>
            <a:ext cx="4007807" cy="3470581"/>
            <a:chOff x="0" y="0"/>
            <a:chExt cx="4282440" cy="3708400"/>
          </a:xfrm>
        </p:grpSpPr>
        <p:sp>
          <p:nvSpPr>
            <p:cNvPr id="16" name="Freeform 16"/>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10"/>
              <a:stretch>
                <a:fillRect l="-14987" r="-14987"/>
              </a:stretch>
            </a:blipFill>
          </p:spPr>
          <p:txBody>
            <a:bodyPr/>
            <a:lstStyle/>
            <a:p>
              <a:endParaRPr lang="en-US"/>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2E0DF"/>
        </a:solidFill>
        <a:effectLst/>
      </p:bgPr>
    </p:bg>
    <p:spTree>
      <p:nvGrpSpPr>
        <p:cNvPr id="1" name=""/>
        <p:cNvGrpSpPr/>
        <p:nvPr/>
      </p:nvGrpSpPr>
      <p:grpSpPr>
        <a:xfrm>
          <a:off x="0" y="0"/>
          <a:ext cx="0" cy="0"/>
          <a:chOff x="0" y="0"/>
          <a:chExt cx="0" cy="0"/>
        </a:xfrm>
      </p:grpSpPr>
      <p:grpSp>
        <p:nvGrpSpPr>
          <p:cNvPr id="2" name="Group 2"/>
          <p:cNvGrpSpPr/>
          <p:nvPr/>
        </p:nvGrpSpPr>
        <p:grpSpPr>
          <a:xfrm>
            <a:off x="-1484444" y="0"/>
            <a:ext cx="3435317" cy="10780896"/>
            <a:chOff x="0" y="0"/>
            <a:chExt cx="1253213" cy="3932900"/>
          </a:xfrm>
        </p:grpSpPr>
        <p:sp>
          <p:nvSpPr>
            <p:cNvPr id="3" name="Freeform 3"/>
            <p:cNvSpPr/>
            <p:nvPr/>
          </p:nvSpPr>
          <p:spPr>
            <a:xfrm>
              <a:off x="0" y="0"/>
              <a:ext cx="1253213" cy="3932900"/>
            </a:xfrm>
            <a:custGeom>
              <a:avLst/>
              <a:gdLst/>
              <a:ahLst/>
              <a:cxnLst/>
              <a:rect l="l" t="t" r="r" b="b"/>
              <a:pathLst>
                <a:path w="1253213" h="3932900">
                  <a:moveTo>
                    <a:pt x="0" y="0"/>
                  </a:moveTo>
                  <a:lnTo>
                    <a:pt x="1253213" y="0"/>
                  </a:lnTo>
                  <a:lnTo>
                    <a:pt x="1253213" y="3932900"/>
                  </a:lnTo>
                  <a:lnTo>
                    <a:pt x="0" y="3932900"/>
                  </a:lnTo>
                  <a:close/>
                </a:path>
              </a:pathLst>
            </a:custGeom>
            <a:solidFill>
              <a:srgbClr val="E2E0DF"/>
            </a:solidFill>
          </p:spPr>
          <p:txBody>
            <a:bodyPr/>
            <a:lstStyle/>
            <a:p>
              <a:endParaRPr lang="en-US"/>
            </a:p>
          </p:txBody>
        </p:sp>
      </p:grpSp>
      <p:sp>
        <p:nvSpPr>
          <p:cNvPr id="4" name="AutoShape 4"/>
          <p:cNvSpPr/>
          <p:nvPr/>
        </p:nvSpPr>
        <p:spPr>
          <a:xfrm>
            <a:off x="2502568" y="1934101"/>
            <a:ext cx="6492240" cy="0"/>
          </a:xfrm>
          <a:prstGeom prst="line">
            <a:avLst/>
          </a:prstGeom>
          <a:ln w="47625" cap="flat">
            <a:solidFill>
              <a:srgbClr val="7F776E"/>
            </a:solidFill>
            <a:prstDash val="solid"/>
            <a:headEnd type="none" w="sm" len="sm"/>
            <a:tailEnd type="none" w="sm" len="sm"/>
          </a:ln>
        </p:spPr>
        <p:txBody>
          <a:bodyPr/>
          <a:lstStyle/>
          <a:p>
            <a:endParaRPr lang="en-US"/>
          </a:p>
        </p:txBody>
      </p:sp>
      <p:sp>
        <p:nvSpPr>
          <p:cNvPr id="5" name="Freeform 5"/>
          <p:cNvSpPr/>
          <p:nvPr/>
        </p:nvSpPr>
        <p:spPr>
          <a:xfrm>
            <a:off x="123173" y="33881"/>
            <a:ext cx="1571174" cy="1571174"/>
          </a:xfrm>
          <a:custGeom>
            <a:avLst/>
            <a:gdLst/>
            <a:ahLst/>
            <a:cxnLst/>
            <a:rect l="l" t="t" r="r" b="b"/>
            <a:pathLst>
              <a:path w="1571174" h="1571174">
                <a:moveTo>
                  <a:pt x="0" y="0"/>
                </a:moveTo>
                <a:lnTo>
                  <a:pt x="1571175" y="0"/>
                </a:lnTo>
                <a:lnTo>
                  <a:pt x="1571175" y="1571175"/>
                </a:lnTo>
                <a:lnTo>
                  <a:pt x="0" y="15711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233215" y="169443"/>
            <a:ext cx="1337960" cy="1300051"/>
          </a:xfrm>
          <a:custGeom>
            <a:avLst/>
            <a:gdLst/>
            <a:ahLst/>
            <a:cxnLst/>
            <a:rect l="l" t="t" r="r" b="b"/>
            <a:pathLst>
              <a:path w="1337960" h="1300051">
                <a:moveTo>
                  <a:pt x="0" y="0"/>
                </a:moveTo>
                <a:lnTo>
                  <a:pt x="1337959" y="0"/>
                </a:lnTo>
                <a:lnTo>
                  <a:pt x="1337959" y="1300051"/>
                </a:lnTo>
                <a:lnTo>
                  <a:pt x="0" y="1300051"/>
                </a:lnTo>
                <a:lnTo>
                  <a:pt x="0" y="0"/>
                </a:lnTo>
                <a:close/>
              </a:path>
            </a:pathLst>
          </a:custGeom>
          <a:blipFill>
            <a:blip r:embed="rId4"/>
            <a:stretch>
              <a:fillRect/>
            </a:stretch>
          </a:blipFill>
        </p:spPr>
        <p:txBody>
          <a:bodyPr/>
          <a:lstStyle/>
          <a:p>
            <a:endParaRPr lang="en-US"/>
          </a:p>
        </p:txBody>
      </p:sp>
      <p:sp>
        <p:nvSpPr>
          <p:cNvPr id="7" name="TextBox 7"/>
          <p:cNvSpPr txBox="1"/>
          <p:nvPr/>
        </p:nvSpPr>
        <p:spPr>
          <a:xfrm>
            <a:off x="2502568" y="819150"/>
            <a:ext cx="11556853" cy="2000584"/>
          </a:xfrm>
          <a:prstGeom prst="rect">
            <a:avLst/>
          </a:prstGeom>
        </p:spPr>
        <p:txBody>
          <a:bodyPr lIns="0" tIns="0" rIns="0" bIns="0" rtlCol="0" anchor="t">
            <a:spAutoFit/>
          </a:bodyPr>
          <a:lstStyle/>
          <a:p>
            <a:pPr algn="l">
              <a:lnSpc>
                <a:spcPts val="7602"/>
              </a:lnSpc>
            </a:pPr>
            <a:r>
              <a:rPr lang="en-US" sz="5430">
                <a:solidFill>
                  <a:srgbClr val="000000"/>
                </a:solidFill>
                <a:latin typeface="Luciole"/>
                <a:ea typeface="Luciole"/>
                <a:cs typeface="Luciole"/>
                <a:sym typeface="Luciole"/>
              </a:rPr>
              <a:t>BUDGET FOR TREATMENT ROOM</a:t>
            </a:r>
          </a:p>
          <a:p>
            <a:pPr algn="l">
              <a:lnSpc>
                <a:spcPts val="7602"/>
              </a:lnSpc>
            </a:pPr>
            <a:endParaRPr lang="en-US" sz="5430">
              <a:solidFill>
                <a:srgbClr val="000000"/>
              </a:solidFill>
              <a:latin typeface="Luciole"/>
              <a:ea typeface="Luciole"/>
              <a:cs typeface="Luciole"/>
              <a:sym typeface="Luciole"/>
            </a:endParaRPr>
          </a:p>
        </p:txBody>
      </p:sp>
      <p:sp>
        <p:nvSpPr>
          <p:cNvPr id="8" name="TextBox 8"/>
          <p:cNvSpPr txBox="1"/>
          <p:nvPr/>
        </p:nvSpPr>
        <p:spPr>
          <a:xfrm>
            <a:off x="2502568" y="2132605"/>
            <a:ext cx="3733944" cy="588131"/>
          </a:xfrm>
          <a:prstGeom prst="rect">
            <a:avLst/>
          </a:prstGeom>
        </p:spPr>
        <p:txBody>
          <a:bodyPr lIns="0" tIns="0" rIns="0" bIns="0" rtlCol="0" anchor="t">
            <a:spAutoFit/>
          </a:bodyPr>
          <a:lstStyle/>
          <a:p>
            <a:pPr algn="l">
              <a:lnSpc>
                <a:spcPts val="4333"/>
              </a:lnSpc>
            </a:pPr>
            <a:r>
              <a:rPr lang="en-US" sz="3095">
                <a:solidFill>
                  <a:srgbClr val="000000"/>
                </a:solidFill>
                <a:latin typeface="Luciole"/>
                <a:ea typeface="Luciole"/>
                <a:cs typeface="Luciole"/>
                <a:sym typeface="Luciole"/>
              </a:rPr>
              <a:t>SUGGESTED ITEMS</a:t>
            </a:r>
          </a:p>
        </p:txBody>
      </p:sp>
      <p:grpSp>
        <p:nvGrpSpPr>
          <p:cNvPr id="9" name="Group 9"/>
          <p:cNvGrpSpPr/>
          <p:nvPr/>
        </p:nvGrpSpPr>
        <p:grpSpPr>
          <a:xfrm>
            <a:off x="699372" y="3022416"/>
            <a:ext cx="16889256" cy="3960913"/>
            <a:chOff x="0" y="0"/>
            <a:chExt cx="22519009" cy="5281218"/>
          </a:xfrm>
        </p:grpSpPr>
        <p:sp>
          <p:nvSpPr>
            <p:cNvPr id="10" name="Freeform 10"/>
            <p:cNvSpPr/>
            <p:nvPr/>
          </p:nvSpPr>
          <p:spPr>
            <a:xfrm>
              <a:off x="0" y="0"/>
              <a:ext cx="4423020" cy="5281218"/>
            </a:xfrm>
            <a:custGeom>
              <a:avLst/>
              <a:gdLst/>
              <a:ahLst/>
              <a:cxnLst/>
              <a:rect l="l" t="t" r="r" b="b"/>
              <a:pathLst>
                <a:path w="4423020" h="5281218">
                  <a:moveTo>
                    <a:pt x="0" y="0"/>
                  </a:moveTo>
                  <a:lnTo>
                    <a:pt x="4423020" y="0"/>
                  </a:lnTo>
                  <a:lnTo>
                    <a:pt x="4423020" y="5281218"/>
                  </a:lnTo>
                  <a:lnTo>
                    <a:pt x="0" y="5281218"/>
                  </a:lnTo>
                  <a:lnTo>
                    <a:pt x="0" y="0"/>
                  </a:lnTo>
                  <a:close/>
                </a:path>
              </a:pathLst>
            </a:custGeom>
            <a:blipFill>
              <a:blip r:embed="rId5"/>
              <a:stretch>
                <a:fillRect/>
              </a:stretch>
            </a:blipFill>
          </p:spPr>
          <p:txBody>
            <a:bodyPr/>
            <a:lstStyle/>
            <a:p>
              <a:endParaRPr lang="en-US"/>
            </a:p>
          </p:txBody>
        </p:sp>
        <p:sp>
          <p:nvSpPr>
            <p:cNvPr id="11" name="TextBox 11"/>
            <p:cNvSpPr txBox="1"/>
            <p:nvPr/>
          </p:nvSpPr>
          <p:spPr>
            <a:xfrm>
              <a:off x="4831548" y="1774164"/>
              <a:ext cx="6018365" cy="1666214"/>
            </a:xfrm>
            <a:prstGeom prst="rect">
              <a:avLst/>
            </a:prstGeom>
          </p:spPr>
          <p:txBody>
            <a:bodyPr lIns="0" tIns="0" rIns="0" bIns="0" rtlCol="0" anchor="t">
              <a:spAutoFit/>
            </a:bodyPr>
            <a:lstStyle/>
            <a:p>
              <a:pPr algn="l">
                <a:lnSpc>
                  <a:spcPts val="2497"/>
                </a:lnSpc>
                <a:spcBef>
                  <a:spcPct val="0"/>
                </a:spcBef>
              </a:pPr>
              <a:r>
                <a:rPr lang="en-US" sz="1783">
                  <a:solidFill>
                    <a:srgbClr val="000000"/>
                  </a:solidFill>
                  <a:latin typeface="Luciole"/>
                  <a:ea typeface="Luciole"/>
                  <a:cs typeface="Luciole"/>
                  <a:sym typeface="Luciole"/>
                </a:rPr>
                <a:t>ORANGE PEEL POWDER, ORGANIC, 1 LB. $17.95</a:t>
              </a:r>
            </a:p>
            <a:p>
              <a:pPr algn="l">
                <a:lnSpc>
                  <a:spcPts val="2497"/>
                </a:lnSpc>
                <a:spcBef>
                  <a:spcPct val="0"/>
                </a:spcBef>
              </a:pPr>
              <a:r>
                <a:rPr lang="en-US" sz="1783" u="none">
                  <a:solidFill>
                    <a:srgbClr val="000000"/>
                  </a:solidFill>
                  <a:latin typeface="Luciole"/>
                  <a:ea typeface="Luciole"/>
                  <a:cs typeface="Luciole"/>
                  <a:sym typeface="Luciole"/>
                </a:rPr>
                <a:t>HTTPS://A.CO/D/</a:t>
              </a:r>
              <a:r>
                <a:rPr lang="en-US" sz="1783">
                  <a:solidFill>
                    <a:srgbClr val="000000"/>
                  </a:solidFill>
                  <a:latin typeface="Luciole"/>
                  <a:ea typeface="Luciole"/>
                  <a:cs typeface="Luciole"/>
                  <a:sym typeface="Luciole"/>
                </a:rPr>
                <a:t>80AN</a:t>
              </a:r>
              <a:r>
                <a:rPr lang="en-US" sz="1783" u="none">
                  <a:solidFill>
                    <a:srgbClr val="000000"/>
                  </a:solidFill>
                  <a:latin typeface="Luciole"/>
                  <a:ea typeface="Luciole"/>
                  <a:cs typeface="Luciole"/>
                  <a:sym typeface="Luciole"/>
                </a:rPr>
                <a:t>YH</a:t>
              </a:r>
              <a:r>
                <a:rPr lang="en-US" sz="1783">
                  <a:solidFill>
                    <a:srgbClr val="000000"/>
                  </a:solidFill>
                  <a:latin typeface="Luciole"/>
                  <a:ea typeface="Luciole"/>
                  <a:cs typeface="Luciole"/>
                  <a:sym typeface="Luciole"/>
                </a:rPr>
                <a:t>Y</a:t>
              </a:r>
            </a:p>
            <a:p>
              <a:pPr algn="l">
                <a:lnSpc>
                  <a:spcPts val="2497"/>
                </a:lnSpc>
                <a:spcBef>
                  <a:spcPct val="0"/>
                </a:spcBef>
              </a:pPr>
              <a:endParaRPr lang="en-US" sz="1783">
                <a:solidFill>
                  <a:srgbClr val="000000"/>
                </a:solidFill>
                <a:latin typeface="Luciole"/>
                <a:ea typeface="Luciole"/>
                <a:cs typeface="Luciole"/>
                <a:sym typeface="Luciole"/>
              </a:endParaRPr>
            </a:p>
          </p:txBody>
        </p:sp>
        <p:sp>
          <p:nvSpPr>
            <p:cNvPr id="12" name="Freeform 12"/>
            <p:cNvSpPr/>
            <p:nvPr/>
          </p:nvSpPr>
          <p:spPr>
            <a:xfrm>
              <a:off x="11258441" y="131680"/>
              <a:ext cx="3775324" cy="5017858"/>
            </a:xfrm>
            <a:custGeom>
              <a:avLst/>
              <a:gdLst/>
              <a:ahLst/>
              <a:cxnLst/>
              <a:rect l="l" t="t" r="r" b="b"/>
              <a:pathLst>
                <a:path w="3775324" h="5017858">
                  <a:moveTo>
                    <a:pt x="0" y="0"/>
                  </a:moveTo>
                  <a:lnTo>
                    <a:pt x="3775324" y="0"/>
                  </a:lnTo>
                  <a:lnTo>
                    <a:pt x="3775324" y="5017858"/>
                  </a:lnTo>
                  <a:lnTo>
                    <a:pt x="0" y="5017858"/>
                  </a:lnTo>
                  <a:lnTo>
                    <a:pt x="0" y="0"/>
                  </a:lnTo>
                  <a:close/>
                </a:path>
              </a:pathLst>
            </a:custGeom>
            <a:blipFill>
              <a:blip r:embed="rId6"/>
              <a:stretch>
                <a:fillRect l="-35744" t="-10058" r="-39053" b="-21456"/>
              </a:stretch>
            </a:blipFill>
          </p:spPr>
          <p:txBody>
            <a:bodyPr/>
            <a:lstStyle/>
            <a:p>
              <a:endParaRPr lang="en-US"/>
            </a:p>
          </p:txBody>
        </p:sp>
        <p:sp>
          <p:nvSpPr>
            <p:cNvPr id="13" name="TextBox 13"/>
            <p:cNvSpPr txBox="1"/>
            <p:nvPr/>
          </p:nvSpPr>
          <p:spPr>
            <a:xfrm>
              <a:off x="15447461" y="866419"/>
              <a:ext cx="7071548" cy="3260217"/>
            </a:xfrm>
            <a:prstGeom prst="rect">
              <a:avLst/>
            </a:prstGeom>
          </p:spPr>
          <p:txBody>
            <a:bodyPr lIns="0" tIns="0" rIns="0" bIns="0" rtlCol="0" anchor="t">
              <a:spAutoFit/>
            </a:bodyPr>
            <a:lstStyle/>
            <a:p>
              <a:pPr algn="l">
                <a:lnSpc>
                  <a:spcPts val="2756"/>
                </a:lnSpc>
                <a:spcBef>
                  <a:spcPct val="0"/>
                </a:spcBef>
              </a:pPr>
              <a:r>
                <a:rPr lang="en-US" sz="1968">
                  <a:solidFill>
                    <a:srgbClr val="000000"/>
                  </a:solidFill>
                  <a:latin typeface="Luciole"/>
                  <a:ea typeface="Luciole"/>
                  <a:cs typeface="Luciole"/>
                  <a:sym typeface="Luciole"/>
                </a:rPr>
                <a:t>TURMERIC POWDER, ORGANIC, 1 LB. $6.59</a:t>
              </a:r>
            </a:p>
            <a:p>
              <a:pPr algn="l">
                <a:lnSpc>
                  <a:spcPts val="2756"/>
                </a:lnSpc>
                <a:spcBef>
                  <a:spcPct val="0"/>
                </a:spcBef>
              </a:pPr>
              <a:r>
                <a:rPr lang="en-US" sz="1968" u="sng">
                  <a:solidFill>
                    <a:srgbClr val="000000"/>
                  </a:solidFill>
                  <a:latin typeface="Luciole"/>
                  <a:ea typeface="Luciole"/>
                  <a:cs typeface="Luciole"/>
                  <a:sym typeface="Luciole"/>
                  <a:hlinkClick r:id="rId7" tooltip="https://www.azurestandard.com/shop/product/food/spices-seasonings/spices/turmeric/dried/turmeric-ground/11402?package=HS222"/>
                </a:rPr>
                <a:t>HTTPS://WWW.AZURESTANDARD.COM/SHOP/PRODUCT/FOOD/SPICES-SEASONINGS/SPICES/TURMERIC/DRIED/TURMERIC-GROUND/11402?PACKAGE=HS222</a:t>
              </a:r>
            </a:p>
          </p:txBody>
        </p:sp>
      </p:grpSp>
      <p:sp>
        <p:nvSpPr>
          <p:cNvPr id="14" name="TextBox 14"/>
          <p:cNvSpPr txBox="1"/>
          <p:nvPr/>
        </p:nvSpPr>
        <p:spPr>
          <a:xfrm>
            <a:off x="2654452" y="7764380"/>
            <a:ext cx="12979096" cy="1956435"/>
          </a:xfrm>
          <a:prstGeom prst="rect">
            <a:avLst/>
          </a:prstGeom>
        </p:spPr>
        <p:txBody>
          <a:bodyPr lIns="0" tIns="0" rIns="0" bIns="0" rtlCol="0" anchor="t">
            <a:spAutoFit/>
          </a:bodyPr>
          <a:lstStyle/>
          <a:p>
            <a:pPr algn="ctr">
              <a:lnSpc>
                <a:spcPts val="5040"/>
              </a:lnSpc>
              <a:spcBef>
                <a:spcPct val="0"/>
              </a:spcBef>
            </a:pPr>
            <a:r>
              <a:rPr lang="en-US" sz="3600">
                <a:solidFill>
                  <a:srgbClr val="000000"/>
                </a:solidFill>
                <a:latin typeface="Luciole"/>
                <a:ea typeface="Luciole"/>
                <a:cs typeface="Luciole"/>
                <a:sym typeface="Luciole"/>
              </a:rPr>
              <a:t>TOTAL COST: $686.69</a:t>
            </a:r>
          </a:p>
          <a:p>
            <a:pPr algn="ctr">
              <a:lnSpc>
                <a:spcPts val="5040"/>
              </a:lnSpc>
              <a:spcBef>
                <a:spcPct val="0"/>
              </a:spcBef>
            </a:pPr>
            <a:r>
              <a:rPr lang="en-US" sz="3600">
                <a:solidFill>
                  <a:srgbClr val="000000"/>
                </a:solidFill>
                <a:latin typeface="Luciole"/>
                <a:ea typeface="Luciole"/>
                <a:cs typeface="Luciole"/>
                <a:sym typeface="Luciole"/>
              </a:rPr>
              <a:t>APPROXIMATELY BUDGET TO </a:t>
            </a:r>
          </a:p>
          <a:p>
            <a:pPr algn="ctr">
              <a:lnSpc>
                <a:spcPts val="5040"/>
              </a:lnSpc>
              <a:spcBef>
                <a:spcPct val="0"/>
              </a:spcBef>
            </a:pPr>
            <a:r>
              <a:rPr lang="en-US" sz="3600">
                <a:solidFill>
                  <a:srgbClr val="000000"/>
                </a:solidFill>
                <a:latin typeface="Luciole"/>
                <a:ea typeface="Luciole"/>
                <a:cs typeface="Luciole"/>
                <a:sym typeface="Luciole"/>
              </a:rPr>
              <a:t>START A TREATMENT ROOM: $700</a:t>
            </a:r>
          </a:p>
        </p:txBody>
      </p:sp>
      <p:grpSp>
        <p:nvGrpSpPr>
          <p:cNvPr id="15" name="Group 15"/>
          <p:cNvGrpSpPr/>
          <p:nvPr/>
        </p:nvGrpSpPr>
        <p:grpSpPr>
          <a:xfrm>
            <a:off x="15633548" y="0"/>
            <a:ext cx="3669916" cy="3177982"/>
            <a:chOff x="0" y="0"/>
            <a:chExt cx="4282440" cy="3708400"/>
          </a:xfrm>
        </p:grpSpPr>
        <p:sp>
          <p:nvSpPr>
            <p:cNvPr id="16" name="Freeform 16"/>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8"/>
              <a:stretch>
                <a:fillRect l="-14987" r="-14987"/>
              </a:stretch>
            </a:blipFill>
          </p:spPr>
          <p:txBody>
            <a:bodyPr/>
            <a:lstStyle/>
            <a:p>
              <a:endParaRPr lang="en-US"/>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728</Words>
  <Application>Microsoft Macintosh PowerPoint</Application>
  <PresentationFormat>Custom</PresentationFormat>
  <Paragraphs>80</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Montserrat</vt:lpstr>
      <vt:lpstr>Luciole</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Roadmap for Starting a Treatment Room</dc:title>
  <cp:lastModifiedBy>Tony Ballard</cp:lastModifiedBy>
  <cp:revision>1</cp:revision>
  <dcterms:created xsi:type="dcterms:W3CDTF">2006-08-16T00:00:00Z</dcterms:created>
  <dcterms:modified xsi:type="dcterms:W3CDTF">2025-09-18T23:10:38Z</dcterms:modified>
  <dc:identifier>DAGzR5CN-Uw</dc:identifier>
</cp:coreProperties>
</file>