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65" r:id="rId5"/>
    <p:sldId id="270" r:id="rId6"/>
    <p:sldId id="259" r:id="rId7"/>
    <p:sldId id="260" r:id="rId8"/>
    <p:sldId id="262" r:id="rId9"/>
    <p:sldId id="261" r:id="rId10"/>
    <p:sldId id="263" r:id="rId11"/>
    <p:sldId id="268" r:id="rId12"/>
    <p:sldId id="264" r:id="rId13"/>
    <p:sldId id="266" r:id="rId14"/>
    <p:sldId id="269"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7"/>
    <p:restoredTop sz="94752"/>
  </p:normalViewPr>
  <p:slideViewPr>
    <p:cSldViewPr snapToGrid="0">
      <p:cViewPr varScale="1">
        <p:scale>
          <a:sx n="116" d="100"/>
          <a:sy n="116" d="100"/>
        </p:scale>
        <p:origin x="2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6/16/26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6/16/26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6/16/26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6/16/26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6/16/26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6/16/26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6/16/26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6/16/26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6/16/26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6/16/26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6/16/26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6/16/26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m.egwwritings.org/en/book/117.324#324"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3ams.com/EGW/GetChapterPg1?egwbID=7510&amp;ebdPage=51" TargetMode="External"/><Relationship Id="rId2" Type="http://schemas.openxmlformats.org/officeDocument/2006/relationships/hyperlink" Target="https://www.3ams.com/Search/E3?eID3=7510&amp;ePage3=51&amp;seid=55403"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uspainfoundation.org/news/the-impact-of-pain-in-america/"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7AE8B-2680-8E3D-BE71-B67CD3B9849F}"/>
              </a:ext>
            </a:extLst>
          </p:cNvPr>
          <p:cNvSpPr>
            <a:spLocks noGrp="1"/>
          </p:cNvSpPr>
          <p:nvPr>
            <p:ph type="ctrTitle"/>
          </p:nvPr>
        </p:nvSpPr>
        <p:spPr/>
        <p:txBody>
          <a:bodyPr/>
          <a:lstStyle/>
          <a:p>
            <a:r>
              <a:rPr lang="en-US" dirty="0"/>
              <a:t>Treatment Rooms</a:t>
            </a:r>
          </a:p>
        </p:txBody>
      </p:sp>
      <p:sp>
        <p:nvSpPr>
          <p:cNvPr id="3" name="Subtitle 2">
            <a:extLst>
              <a:ext uri="{FF2B5EF4-FFF2-40B4-BE49-F238E27FC236}">
                <a16:creationId xmlns:a16="http://schemas.microsoft.com/office/drawing/2014/main" id="{FEB873BD-494D-3473-39D3-123B040194E4}"/>
              </a:ext>
            </a:extLst>
          </p:cNvPr>
          <p:cNvSpPr>
            <a:spLocks noGrp="1"/>
          </p:cNvSpPr>
          <p:nvPr>
            <p:ph type="subTitle" idx="1"/>
          </p:nvPr>
        </p:nvSpPr>
        <p:spPr/>
        <p:txBody>
          <a:bodyPr/>
          <a:lstStyle/>
          <a:p>
            <a:r>
              <a:rPr lang="en-US" dirty="0"/>
              <a:t>By Mercy Ballard</a:t>
            </a:r>
          </a:p>
        </p:txBody>
      </p:sp>
    </p:spTree>
    <p:extLst>
      <p:ext uri="{BB962C8B-B14F-4D97-AF65-F5344CB8AC3E}">
        <p14:creationId xmlns:p14="http://schemas.microsoft.com/office/powerpoint/2010/main" val="152217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45961-9868-84E3-E172-BC6B59555A4F}"/>
              </a:ext>
            </a:extLst>
          </p:cNvPr>
          <p:cNvSpPr>
            <a:spLocks noGrp="1"/>
          </p:cNvSpPr>
          <p:nvPr>
            <p:ph type="title"/>
          </p:nvPr>
        </p:nvSpPr>
        <p:spPr/>
        <p:txBody>
          <a:bodyPr/>
          <a:lstStyle/>
          <a:p>
            <a:r>
              <a:rPr lang="en-US" b="1" dirty="0"/>
              <a:t>What is a Treatment Room</a:t>
            </a:r>
            <a:br>
              <a:rPr lang="en-US" dirty="0"/>
            </a:br>
            <a:endParaRPr lang="en-US" dirty="0"/>
          </a:p>
        </p:txBody>
      </p:sp>
      <p:sp>
        <p:nvSpPr>
          <p:cNvPr id="3" name="Content Placeholder 2">
            <a:extLst>
              <a:ext uri="{FF2B5EF4-FFF2-40B4-BE49-F238E27FC236}">
                <a16:creationId xmlns:a16="http://schemas.microsoft.com/office/drawing/2014/main" id="{D0110E97-915A-72A5-CC28-DD70BAAE2C08}"/>
              </a:ext>
            </a:extLst>
          </p:cNvPr>
          <p:cNvSpPr>
            <a:spLocks noGrp="1"/>
          </p:cNvSpPr>
          <p:nvPr>
            <p:ph idx="1"/>
          </p:nvPr>
        </p:nvSpPr>
        <p:spPr/>
        <p:txBody>
          <a:bodyPr/>
          <a:lstStyle/>
          <a:p>
            <a:r>
              <a:rPr lang="en-US" dirty="0"/>
              <a:t>"In every city where we have a church, there is need of a place where treatment can be given. Among the homes of our church members there are few that afford room and facilities for the proper care of the sick. </a:t>
            </a:r>
            <a:r>
              <a:rPr lang="en-US" b="1" dirty="0"/>
              <a:t>A place should be provided where treatment may be given for common ailments.</a:t>
            </a:r>
            <a:r>
              <a:rPr lang="en-US" dirty="0"/>
              <a:t> The building might be inelegant and even rude, but it should be furnished with facilities for giving simple treatments. These, skillfully employed, would prove a blessing, not only to our own people, but to their neighbors, and might be the means of calling the attention of many to health principles". – {CH 468.1}</a:t>
            </a:r>
          </a:p>
          <a:p>
            <a:endParaRPr lang="en-US" dirty="0"/>
          </a:p>
        </p:txBody>
      </p:sp>
    </p:spTree>
    <p:extLst>
      <p:ext uri="{BB962C8B-B14F-4D97-AF65-F5344CB8AC3E}">
        <p14:creationId xmlns:p14="http://schemas.microsoft.com/office/powerpoint/2010/main" val="3317317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CC1F-9F38-6AE2-C0BE-42F4E0C86865}"/>
              </a:ext>
            </a:extLst>
          </p:cNvPr>
          <p:cNvSpPr>
            <a:spLocks noGrp="1"/>
          </p:cNvSpPr>
          <p:nvPr>
            <p:ph type="title"/>
          </p:nvPr>
        </p:nvSpPr>
        <p:spPr/>
        <p:txBody>
          <a:bodyPr/>
          <a:lstStyle/>
          <a:p>
            <a:r>
              <a:rPr lang="en-US" b="1" dirty="0"/>
              <a:t>What is a Treatment Room</a:t>
            </a:r>
            <a:br>
              <a:rPr lang="en-US" dirty="0"/>
            </a:br>
            <a:endParaRPr lang="en-US" dirty="0"/>
          </a:p>
        </p:txBody>
      </p:sp>
      <p:sp>
        <p:nvSpPr>
          <p:cNvPr id="3" name="Content Placeholder 2">
            <a:extLst>
              <a:ext uri="{FF2B5EF4-FFF2-40B4-BE49-F238E27FC236}">
                <a16:creationId xmlns:a16="http://schemas.microsoft.com/office/drawing/2014/main" id="{EABBC5C6-100B-805D-5D36-337440426DB0}"/>
              </a:ext>
            </a:extLst>
          </p:cNvPr>
          <p:cNvSpPr>
            <a:spLocks noGrp="1"/>
          </p:cNvSpPr>
          <p:nvPr>
            <p:ph idx="1"/>
          </p:nvPr>
        </p:nvSpPr>
        <p:spPr/>
        <p:txBody>
          <a:bodyPr/>
          <a:lstStyle/>
          <a:p>
            <a:r>
              <a:rPr lang="en-US" b="1" dirty="0"/>
              <a:t>In every city where health reform is presented to the people there should be a limited ministry of the benefits of practical health reform, and a place provided where the sick may be treated for common ailments.</a:t>
            </a:r>
            <a:r>
              <a:rPr lang="en-US" dirty="0"/>
              <a:t> The building may not be all that could be desired, but it may be fitted up to give treatment in simple lines. This simple work will prove a blessing. A good physician, who understands the simple means we used in our first practice of health reform, has done wonders even in our camp meetings. This work has always proved a blessing. If carried on under the labors of physicians and nurses, such work has given a practical sermon on health reform. </a:t>
            </a:r>
            <a:r>
              <a:rPr lang="en-US" i="1" dirty="0"/>
              <a:t>Manuscript Releases</a:t>
            </a:r>
            <a:r>
              <a:rPr lang="en-US" dirty="0"/>
              <a:t>, Vol. 20, p. 354</a:t>
            </a:r>
          </a:p>
          <a:p>
            <a:endParaRPr lang="en-US" dirty="0"/>
          </a:p>
        </p:txBody>
      </p:sp>
    </p:spTree>
    <p:extLst>
      <p:ext uri="{BB962C8B-B14F-4D97-AF65-F5344CB8AC3E}">
        <p14:creationId xmlns:p14="http://schemas.microsoft.com/office/powerpoint/2010/main" val="1276309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2ECC-2403-6340-D3A3-1CF2E4F8B2AB}"/>
              </a:ext>
            </a:extLst>
          </p:cNvPr>
          <p:cNvSpPr>
            <a:spLocks noGrp="1"/>
          </p:cNvSpPr>
          <p:nvPr>
            <p:ph type="title"/>
          </p:nvPr>
        </p:nvSpPr>
        <p:spPr/>
        <p:txBody>
          <a:bodyPr/>
          <a:lstStyle/>
          <a:p>
            <a:r>
              <a:rPr lang="en-US" b="1" dirty="0"/>
              <a:t>What is a Treatment Room</a:t>
            </a:r>
            <a:br>
              <a:rPr lang="en-US" dirty="0"/>
            </a:br>
            <a:endParaRPr lang="en-US" dirty="0"/>
          </a:p>
        </p:txBody>
      </p:sp>
      <p:sp>
        <p:nvSpPr>
          <p:cNvPr id="3" name="Content Placeholder 2">
            <a:extLst>
              <a:ext uri="{FF2B5EF4-FFF2-40B4-BE49-F238E27FC236}">
                <a16:creationId xmlns:a16="http://schemas.microsoft.com/office/drawing/2014/main" id="{8D4B9939-1A5B-98B7-93D7-BD1D4AEA53D0}"/>
              </a:ext>
            </a:extLst>
          </p:cNvPr>
          <p:cNvSpPr>
            <a:spLocks noGrp="1"/>
          </p:cNvSpPr>
          <p:nvPr>
            <p:ph idx="1"/>
          </p:nvPr>
        </p:nvSpPr>
        <p:spPr/>
        <p:txBody>
          <a:bodyPr/>
          <a:lstStyle/>
          <a:p>
            <a:r>
              <a:rPr lang="en-US" b="1" dirty="0"/>
              <a:t>In this work it is best to make small beginnings in many places and allow God’s providence to indicate how rapidly facilities should be increased. </a:t>
            </a:r>
            <a:r>
              <a:rPr lang="en-US" dirty="0"/>
              <a:t>The small plants established will grow into larger institutions.  There will be a distributions of responsibilities, and workers will thus gradually acquire greater mental and spiritual power.  </a:t>
            </a:r>
            <a:r>
              <a:rPr lang="en-US" b="1" dirty="0"/>
              <a:t>The establishment of these institutions will result  in much good if all connected with them will suppress selfish ambition and keep ever in view the glory of God.</a:t>
            </a:r>
            <a:r>
              <a:rPr lang="en-US" dirty="0"/>
              <a:t>  Many of our people should be laboring in new fields, but let none seek notoriety.  The minds of the laboring  must be sanctified   7T 61.1             </a:t>
            </a:r>
          </a:p>
          <a:p>
            <a:r>
              <a:rPr lang="en-US" dirty="0"/>
              <a:t> </a:t>
            </a:r>
          </a:p>
          <a:p>
            <a:endParaRPr lang="en-US" dirty="0"/>
          </a:p>
        </p:txBody>
      </p:sp>
    </p:spTree>
    <p:extLst>
      <p:ext uri="{BB962C8B-B14F-4D97-AF65-F5344CB8AC3E}">
        <p14:creationId xmlns:p14="http://schemas.microsoft.com/office/powerpoint/2010/main" val="2914989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E870B-6417-AC25-5C3D-DF74202B726E}"/>
              </a:ext>
            </a:extLst>
          </p:cNvPr>
          <p:cNvSpPr>
            <a:spLocks noGrp="1"/>
          </p:cNvSpPr>
          <p:nvPr>
            <p:ph type="title"/>
          </p:nvPr>
        </p:nvSpPr>
        <p:spPr/>
        <p:txBody>
          <a:bodyPr/>
          <a:lstStyle/>
          <a:p>
            <a:r>
              <a:rPr lang="en-US" dirty="0"/>
              <a:t>Avoid Drugs </a:t>
            </a:r>
          </a:p>
        </p:txBody>
      </p:sp>
      <p:sp>
        <p:nvSpPr>
          <p:cNvPr id="3" name="Content Placeholder 2">
            <a:extLst>
              <a:ext uri="{FF2B5EF4-FFF2-40B4-BE49-F238E27FC236}">
                <a16:creationId xmlns:a16="http://schemas.microsoft.com/office/drawing/2014/main" id="{C43ED86A-E471-DD29-D610-6D81D0B61C5D}"/>
              </a:ext>
            </a:extLst>
          </p:cNvPr>
          <p:cNvSpPr>
            <a:spLocks noGrp="1"/>
          </p:cNvSpPr>
          <p:nvPr>
            <p:ph idx="1"/>
          </p:nvPr>
        </p:nvSpPr>
        <p:spPr/>
        <p:txBody>
          <a:bodyPr/>
          <a:lstStyle/>
          <a:p>
            <a:r>
              <a:rPr lang="en-US" dirty="0"/>
              <a:t> "If the College of Medical Evangelists has any mission scientifically and medically, it is in emphasizing and advancing physiologic therapeutics. Of all departments in the school, this one should be the best equipped. </a:t>
            </a:r>
            <a:r>
              <a:rPr lang="en-US" b="1" dirty="0"/>
              <a:t>If we are to educate away from drug medication, it must be by demonstrating a better way of treatment. Provision must be made that will enable us to secure the best possible results in the treatment of disease." </a:t>
            </a:r>
            <a:r>
              <a:rPr lang="en-US" dirty="0"/>
              <a:t> {LLM 24.3}  </a:t>
            </a:r>
          </a:p>
        </p:txBody>
      </p:sp>
    </p:spTree>
    <p:extLst>
      <p:ext uri="{BB962C8B-B14F-4D97-AF65-F5344CB8AC3E}">
        <p14:creationId xmlns:p14="http://schemas.microsoft.com/office/powerpoint/2010/main" val="296672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9CCC-8A9B-04B5-1EC9-E000D79D0C02}"/>
              </a:ext>
            </a:extLst>
          </p:cNvPr>
          <p:cNvSpPr>
            <a:spLocks noGrp="1"/>
          </p:cNvSpPr>
          <p:nvPr>
            <p:ph type="title"/>
          </p:nvPr>
        </p:nvSpPr>
        <p:spPr/>
        <p:txBody>
          <a:bodyPr/>
          <a:lstStyle/>
          <a:p>
            <a:r>
              <a:rPr lang="en-US" dirty="0"/>
              <a:t>Location of Treatment Rooms</a:t>
            </a:r>
          </a:p>
        </p:txBody>
      </p:sp>
      <p:sp>
        <p:nvSpPr>
          <p:cNvPr id="3" name="Content Placeholder 2">
            <a:extLst>
              <a:ext uri="{FF2B5EF4-FFF2-40B4-BE49-F238E27FC236}">
                <a16:creationId xmlns:a16="http://schemas.microsoft.com/office/drawing/2014/main" id="{EDCD3834-6483-1DA1-7370-3F5AEFA0E0C1}"/>
              </a:ext>
            </a:extLst>
          </p:cNvPr>
          <p:cNvSpPr>
            <a:spLocks noGrp="1"/>
          </p:cNvSpPr>
          <p:nvPr>
            <p:ph idx="1"/>
          </p:nvPr>
        </p:nvSpPr>
        <p:spPr/>
        <p:txBody>
          <a:bodyPr/>
          <a:lstStyle/>
          <a:p>
            <a:r>
              <a:rPr lang="en-US" b="1" dirty="0"/>
              <a:t>In new places where schools are being set in operation, arrange to have a treatment-room or rooms connected with the school.</a:t>
            </a:r>
            <a:r>
              <a:rPr lang="en-US" dirty="0"/>
              <a:t> Let this place be outside the main school building, so that the sick will be where it is quiet. Let those who are qualified to teach, give lessons on treating the sick. Soon much permanent fruit will be gathered, in physical improvement and in spiritual advancement, which, combined, will be of great advantage. – {</a:t>
            </a:r>
            <a:r>
              <a:rPr lang="en-US" dirty="0" err="1"/>
              <a:t>SpM</a:t>
            </a:r>
            <a:r>
              <a:rPr lang="en-US" dirty="0"/>
              <a:t> 317.3}</a:t>
            </a:r>
          </a:p>
          <a:p>
            <a:endParaRPr lang="en-US" dirty="0"/>
          </a:p>
        </p:txBody>
      </p:sp>
    </p:spTree>
    <p:extLst>
      <p:ext uri="{BB962C8B-B14F-4D97-AF65-F5344CB8AC3E}">
        <p14:creationId xmlns:p14="http://schemas.microsoft.com/office/powerpoint/2010/main" val="3465313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68062-195B-1D9E-EB26-60D3ECC7037C}"/>
              </a:ext>
            </a:extLst>
          </p:cNvPr>
          <p:cNvSpPr>
            <a:spLocks noGrp="1"/>
          </p:cNvSpPr>
          <p:nvPr>
            <p:ph type="title"/>
          </p:nvPr>
        </p:nvSpPr>
        <p:spPr/>
        <p:txBody>
          <a:bodyPr/>
          <a:lstStyle/>
          <a:p>
            <a:r>
              <a:rPr lang="en-US" dirty="0"/>
              <a:t>Location of Treatment Rooms</a:t>
            </a:r>
          </a:p>
        </p:txBody>
      </p:sp>
      <p:sp>
        <p:nvSpPr>
          <p:cNvPr id="3" name="Content Placeholder 2">
            <a:extLst>
              <a:ext uri="{FF2B5EF4-FFF2-40B4-BE49-F238E27FC236}">
                <a16:creationId xmlns:a16="http://schemas.microsoft.com/office/drawing/2014/main" id="{126C9271-6B7A-4A4A-2478-D36A81CC598F}"/>
              </a:ext>
            </a:extLst>
          </p:cNvPr>
          <p:cNvSpPr>
            <a:spLocks noGrp="1"/>
          </p:cNvSpPr>
          <p:nvPr>
            <p:ph idx="1"/>
          </p:nvPr>
        </p:nvSpPr>
        <p:spPr/>
        <p:txBody>
          <a:bodyPr>
            <a:normAutofit lnSpcReduction="10000"/>
          </a:bodyPr>
          <a:lstStyle/>
          <a:p>
            <a:r>
              <a:rPr lang="en-US" dirty="0"/>
              <a:t>I have been given light that in many cities it is advisable for a </a:t>
            </a:r>
            <a:r>
              <a:rPr lang="en-US" b="1" dirty="0"/>
              <a:t>restaurant to be connected with treatment rooms</a:t>
            </a:r>
            <a:r>
              <a:rPr lang="en-US" dirty="0"/>
              <a:t>. The two can co-operate in upholding right principles. In connection with these, it is sometimes advisable to have rooms that will serve as lodgings for the sick. These establishments will serve as feeders to the sanitariums located in the country and would better be conducted in rented buildings. We are not to erect in the cities large buildings in which to care for the sick, because God has plainly indicated that the sick can be better cared for outside of the cities. In many places it will be necessary to begin sanitarium work in the cities, but, as much as possible, this work should be transferred to the country as soon as suitable locations can be secured.—</a:t>
            </a:r>
            <a:r>
              <a:rPr lang="en-US" dirty="0">
                <a:hlinkClick r:id="rId2"/>
              </a:rPr>
              <a:t>Testimonies for the Church 7:60</a:t>
            </a:r>
            <a:r>
              <a:rPr lang="en-US" dirty="0"/>
              <a:t> </a:t>
            </a:r>
          </a:p>
        </p:txBody>
      </p:sp>
    </p:spTree>
    <p:extLst>
      <p:ext uri="{BB962C8B-B14F-4D97-AF65-F5344CB8AC3E}">
        <p14:creationId xmlns:p14="http://schemas.microsoft.com/office/powerpoint/2010/main" val="1788210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8E38F-0E54-98F6-EF0D-81DAFECDB5E1}"/>
              </a:ext>
            </a:extLst>
          </p:cNvPr>
          <p:cNvSpPr>
            <a:spLocks noGrp="1"/>
          </p:cNvSpPr>
          <p:nvPr>
            <p:ph type="title"/>
          </p:nvPr>
        </p:nvSpPr>
        <p:spPr/>
        <p:txBody>
          <a:bodyPr/>
          <a:lstStyle/>
          <a:p>
            <a:r>
              <a:rPr lang="en-US" dirty="0"/>
              <a:t>Location of Treatment Rooms</a:t>
            </a:r>
          </a:p>
        </p:txBody>
      </p:sp>
      <p:sp>
        <p:nvSpPr>
          <p:cNvPr id="3" name="Content Placeholder 2">
            <a:extLst>
              <a:ext uri="{FF2B5EF4-FFF2-40B4-BE49-F238E27FC236}">
                <a16:creationId xmlns:a16="http://schemas.microsoft.com/office/drawing/2014/main" id="{47F9D869-FFBF-AB15-EAF9-7034046E923F}"/>
              </a:ext>
            </a:extLst>
          </p:cNvPr>
          <p:cNvSpPr>
            <a:spLocks noGrp="1"/>
          </p:cNvSpPr>
          <p:nvPr>
            <p:ph idx="1"/>
          </p:nvPr>
        </p:nvSpPr>
        <p:spPr/>
        <p:txBody>
          <a:bodyPr/>
          <a:lstStyle/>
          <a:p>
            <a:r>
              <a:rPr lang="en-US" dirty="0"/>
              <a:t>“The opening of hygienic restaurants and treatment rooms, and the establishment of sanitariums for the care of the sick and the suffering, is just as necessary </a:t>
            </a:r>
            <a:r>
              <a:rPr lang="en-US" b="1" dirty="0"/>
              <a:t>in Europe as in America</a:t>
            </a:r>
            <a:r>
              <a:rPr lang="en-US" dirty="0"/>
              <a:t>. In many lands medical missions are to be established to act as God's helping hand in ministering to the afflicted.”</a:t>
            </a:r>
          </a:p>
          <a:p>
            <a:r>
              <a:rPr lang="en-US" dirty="0"/>
              <a:t> </a:t>
            </a:r>
          </a:p>
          <a:p>
            <a:endParaRPr lang="en-US" dirty="0"/>
          </a:p>
        </p:txBody>
      </p:sp>
    </p:spTree>
    <p:extLst>
      <p:ext uri="{BB962C8B-B14F-4D97-AF65-F5344CB8AC3E}">
        <p14:creationId xmlns:p14="http://schemas.microsoft.com/office/powerpoint/2010/main" val="4159155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83893-E261-AFA1-7DE2-67AE56C5A351}"/>
              </a:ext>
            </a:extLst>
          </p:cNvPr>
          <p:cNvSpPr>
            <a:spLocks noGrp="1"/>
          </p:cNvSpPr>
          <p:nvPr>
            <p:ph type="title"/>
          </p:nvPr>
        </p:nvSpPr>
        <p:spPr/>
        <p:txBody>
          <a:bodyPr/>
          <a:lstStyle/>
          <a:p>
            <a:r>
              <a:rPr lang="en-US" dirty="0"/>
              <a:t>Location of Treatment Rooms</a:t>
            </a:r>
          </a:p>
        </p:txBody>
      </p:sp>
      <p:sp>
        <p:nvSpPr>
          <p:cNvPr id="3" name="Content Placeholder 2">
            <a:extLst>
              <a:ext uri="{FF2B5EF4-FFF2-40B4-BE49-F238E27FC236}">
                <a16:creationId xmlns:a16="http://schemas.microsoft.com/office/drawing/2014/main" id="{64EAD83A-5B18-5C43-EEBF-2B1C87B42F41}"/>
              </a:ext>
            </a:extLst>
          </p:cNvPr>
          <p:cNvSpPr>
            <a:spLocks noGrp="1"/>
          </p:cNvSpPr>
          <p:nvPr>
            <p:ph idx="1"/>
          </p:nvPr>
        </p:nvSpPr>
        <p:spPr/>
        <p:txBody>
          <a:bodyPr/>
          <a:lstStyle/>
          <a:p>
            <a:r>
              <a:rPr lang="en-US" dirty="0"/>
              <a:t>Like other branches of the work, this line of endeavor was not to be confined to North America. Ellen White envisioned </a:t>
            </a:r>
            <a:r>
              <a:rPr lang="en-US" b="1" dirty="0"/>
              <a:t>as a part of the work in overseas lands</a:t>
            </a:r>
            <a:r>
              <a:rPr lang="en-US" dirty="0"/>
              <a:t>, many enterprises for the advancement of the message including treatment rooms and sanitariums. SPCSSW 5.4</a:t>
            </a:r>
          </a:p>
          <a:p>
            <a:endParaRPr lang="en-US" dirty="0"/>
          </a:p>
        </p:txBody>
      </p:sp>
    </p:spTree>
    <p:extLst>
      <p:ext uri="{BB962C8B-B14F-4D97-AF65-F5344CB8AC3E}">
        <p14:creationId xmlns:p14="http://schemas.microsoft.com/office/powerpoint/2010/main" val="1203077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782A7-8081-8E5E-E120-D53442E06BC0}"/>
              </a:ext>
            </a:extLst>
          </p:cNvPr>
          <p:cNvSpPr>
            <a:spLocks noGrp="1"/>
          </p:cNvSpPr>
          <p:nvPr>
            <p:ph type="title"/>
          </p:nvPr>
        </p:nvSpPr>
        <p:spPr/>
        <p:txBody>
          <a:bodyPr/>
          <a:lstStyle/>
          <a:p>
            <a:r>
              <a:rPr lang="en-US" dirty="0"/>
              <a:t>Location of Treatment Rooms</a:t>
            </a:r>
          </a:p>
        </p:txBody>
      </p:sp>
      <p:sp>
        <p:nvSpPr>
          <p:cNvPr id="6" name="Rectangle 3">
            <a:extLst>
              <a:ext uri="{FF2B5EF4-FFF2-40B4-BE49-F238E27FC236}">
                <a16:creationId xmlns:a16="http://schemas.microsoft.com/office/drawing/2014/main" id="{5A8E80CF-5708-783C-6B06-F603A85FC392}"/>
              </a:ext>
            </a:extLst>
          </p:cNvPr>
          <p:cNvSpPr>
            <a:spLocks noGrp="1" noChangeArrowheads="1"/>
          </p:cNvSpPr>
          <p:nvPr>
            <p:ph idx="1"/>
          </p:nvPr>
        </p:nvSpPr>
        <p:spPr bwMode="auto">
          <a:xfrm>
            <a:off x="2231136" y="3034874"/>
            <a:ext cx="969098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Christ co-operates with those who engage in medical missionary work.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Men and women who unselfishly do what they can to establish sanitariums and treatment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rooms in many lands will be richly rewarded.</a:t>
            </a:r>
            <a:r>
              <a:rPr kumimoji="0" lang="en-US" altLang="en-US" b="0"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 Those who visit these institutions will be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 benefited physically, mentally, and spiritually</a:t>
            </a:r>
            <a:r>
              <a:rPr kumimoji="0" lang="en-US" altLang="en-US" b="0" i="0" u="none" strike="noStrike" cap="none" normalizeH="0" baseline="0" dirty="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b="0"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the weary will be refreshed, the sick restored to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health, the sin-burdened relieved. In far-off countries</a:t>
            </a:r>
            <a:r>
              <a:rPr kumimoji="0" lang="en-US" altLang="en-US" b="1"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 from those whose hearts are by these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agencies turned from the service of sin unto righteousness</a:t>
            </a:r>
            <a:r>
              <a:rPr kumimoji="0" lang="en-US" altLang="en-US" b="0"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 will be heard thanksgiving and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the voice of melody. By their songs of grateful praise a testimony will be borne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that will win others to allegiance to and fellowship with Christ.</a:t>
            </a:r>
            <a:r>
              <a:rPr kumimoji="0" lang="en-US" altLang="en-US" b="0" i="0" u="none" strike="noStrike" cap="none" normalizeH="0" baseline="0" dirty="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r>
              <a:rPr kumimoji="0" lang="en-US" altLang="en-US" b="0" i="0" u="none" strike="noStrike" cap="none" normalizeH="0" baseline="0" dirty="0">
                <a:ln>
                  <a:noFill/>
                </a:ln>
                <a:solidFill>
                  <a:srgbClr val="000000"/>
                </a:solidFill>
                <a:effectLst/>
                <a:latin typeface="Cambria" panose="02040503050406030204" pitchFamily="18" charset="0"/>
                <a:ea typeface="Aptos" panose="020B0004020202020204" pitchFamily="34" charset="0"/>
                <a:cs typeface="Times New Roman" panose="02020603050405020304" pitchFamily="18" charset="0"/>
              </a:rPr>
              <a:t>(7T 51.3)</a:t>
            </a:r>
            <a:r>
              <a:rPr kumimoji="0" lang="en-US" altLang="en-US" b="0" i="0" u="none" strike="noStrike" cap="none" normalizeH="0" baseline="0" dirty="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r>
              <a:rPr kumimoji="0" lang="en-US" altLang="en-US" b="0" i="0" u="sng" strike="noStrike" cap="none" normalizeH="0" baseline="0" dirty="0">
                <a:ln>
                  <a:noFill/>
                </a:ln>
                <a:solidFill>
                  <a:srgbClr val="96607D"/>
                </a:solidFill>
                <a:effectLst/>
                <a:latin typeface="Aptos" panose="020B0004020202020204" pitchFamily="34" charset="0"/>
                <a:ea typeface="Aptos" panose="020B0004020202020204" pitchFamily="34" charset="0"/>
                <a:cs typeface="Times New Roman" panose="02020603050405020304" pitchFamily="18" charset="0"/>
                <a:hlinkClick r:id="rId2"/>
              </a:rPr>
              <a:t>MC </a:t>
            </a:r>
            <a:r>
              <a:rPr kumimoji="0" lang="en-US" altLang="en-US" b="0" i="0" u="sng" strike="noStrike" cap="none" normalizeH="0" baseline="0" dirty="0">
                <a:ln>
                  <a:noFill/>
                </a:ln>
                <a:solidFill>
                  <a:srgbClr val="96607D"/>
                </a:solidFill>
                <a:effectLst/>
                <a:latin typeface="Aptos" panose="020B0004020202020204" pitchFamily="34" charset="0"/>
                <a:ea typeface="Aptos" panose="020B0004020202020204" pitchFamily="34" charset="0"/>
                <a:cs typeface="Times New Roman" panose="02020603050405020304" pitchFamily="18" charset="0"/>
                <a:hlinkClick r:id="rId3"/>
              </a:rPr>
              <a:t>VC </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1391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EE294-1EA7-32F1-59EB-743171113121}"/>
              </a:ext>
            </a:extLst>
          </p:cNvPr>
          <p:cNvSpPr>
            <a:spLocks noGrp="1"/>
          </p:cNvSpPr>
          <p:nvPr>
            <p:ph type="title"/>
          </p:nvPr>
        </p:nvSpPr>
        <p:spPr/>
        <p:txBody>
          <a:bodyPr/>
          <a:lstStyle/>
          <a:p>
            <a:r>
              <a:rPr lang="en-US" b="1" dirty="0"/>
              <a:t>Purpose of Treatment Rooms</a:t>
            </a:r>
            <a:br>
              <a:rPr lang="en-US" dirty="0"/>
            </a:br>
            <a:endParaRPr lang="en-US" dirty="0"/>
          </a:p>
        </p:txBody>
      </p:sp>
      <p:sp>
        <p:nvSpPr>
          <p:cNvPr id="3" name="Content Placeholder 2">
            <a:extLst>
              <a:ext uri="{FF2B5EF4-FFF2-40B4-BE49-F238E27FC236}">
                <a16:creationId xmlns:a16="http://schemas.microsoft.com/office/drawing/2014/main" id="{8A8324CE-A7DC-F828-90A6-243D4E734A2A}"/>
              </a:ext>
            </a:extLst>
          </p:cNvPr>
          <p:cNvSpPr>
            <a:spLocks noGrp="1"/>
          </p:cNvSpPr>
          <p:nvPr>
            <p:ph idx="1"/>
          </p:nvPr>
        </p:nvSpPr>
        <p:spPr/>
        <p:txBody>
          <a:bodyPr/>
          <a:lstStyle/>
          <a:p>
            <a:r>
              <a:rPr lang="en-US" b="1" dirty="0"/>
              <a:t>“God's purpose in giving the third angel's message to the world is to prepare a people to stand true to Him during the investigative judgment.</a:t>
            </a:r>
            <a:r>
              <a:rPr lang="en-US" dirty="0"/>
              <a:t> </a:t>
            </a:r>
            <a:r>
              <a:rPr lang="en-US" b="1" dirty="0"/>
              <a:t>This is the purpose for which we establish and maintain our publishing houses, our schools, our sanitariums, hygienic restaurants, treatment rooms, and food factories This is our purpose in carrying forward every line of work in the cause” MS 143, 1902.</a:t>
            </a:r>
            <a:endParaRPr lang="en-US" dirty="0"/>
          </a:p>
          <a:p>
            <a:endParaRPr lang="en-US" dirty="0"/>
          </a:p>
        </p:txBody>
      </p:sp>
    </p:spTree>
    <p:extLst>
      <p:ext uri="{BB962C8B-B14F-4D97-AF65-F5344CB8AC3E}">
        <p14:creationId xmlns:p14="http://schemas.microsoft.com/office/powerpoint/2010/main" val="2978842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B6C8-4383-C2CB-B0DF-61A15DF6F703}"/>
              </a:ext>
            </a:extLst>
          </p:cNvPr>
          <p:cNvSpPr>
            <a:spLocks noGrp="1"/>
          </p:cNvSpPr>
          <p:nvPr>
            <p:ph type="title"/>
          </p:nvPr>
        </p:nvSpPr>
        <p:spPr/>
        <p:txBody>
          <a:bodyPr/>
          <a:lstStyle/>
          <a:p>
            <a:r>
              <a:rPr lang="en-US" dirty="0"/>
              <a:t>  </a:t>
            </a:r>
            <a:r>
              <a:rPr lang="en-US" b="1" dirty="0"/>
              <a:t>Common Ailments - Pain</a:t>
            </a:r>
            <a:br>
              <a:rPr lang="en-US" dirty="0"/>
            </a:br>
            <a:endParaRPr lang="en-US" dirty="0"/>
          </a:p>
        </p:txBody>
      </p:sp>
      <p:sp>
        <p:nvSpPr>
          <p:cNvPr id="3" name="Content Placeholder 2">
            <a:extLst>
              <a:ext uri="{FF2B5EF4-FFF2-40B4-BE49-F238E27FC236}">
                <a16:creationId xmlns:a16="http://schemas.microsoft.com/office/drawing/2014/main" id="{459ABC43-16CE-00EA-FD1A-8D4F7E825080}"/>
              </a:ext>
            </a:extLst>
          </p:cNvPr>
          <p:cNvSpPr>
            <a:spLocks noGrp="1"/>
          </p:cNvSpPr>
          <p:nvPr>
            <p:ph idx="1"/>
          </p:nvPr>
        </p:nvSpPr>
        <p:spPr/>
        <p:txBody>
          <a:bodyPr/>
          <a:lstStyle/>
          <a:p>
            <a:r>
              <a:rPr lang="en-US" sz="2400" dirty="0"/>
              <a:t>An estimated 20.9% experiencing it in 2021. This equates to roughly 51.6 million adults living with pain lasting more than three months, </a:t>
            </a:r>
            <a:r>
              <a:rPr lang="en-US" sz="2400" u="sng" dirty="0">
                <a:hlinkClick r:id="rId2"/>
              </a:rPr>
              <a:t>according to the U.S. Pain Foundation</a:t>
            </a:r>
            <a:r>
              <a:rPr lang="en-US" sz="2400" dirty="0"/>
              <a:t>. A subset of this group, around 6.9% of adults, experience high-impact chronic pain, which severely limits their daily activities, according to the CDC. </a:t>
            </a:r>
          </a:p>
          <a:p>
            <a:endParaRPr lang="en-US" dirty="0"/>
          </a:p>
        </p:txBody>
      </p:sp>
    </p:spTree>
    <p:extLst>
      <p:ext uri="{BB962C8B-B14F-4D97-AF65-F5344CB8AC3E}">
        <p14:creationId xmlns:p14="http://schemas.microsoft.com/office/powerpoint/2010/main" val="2320866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FE43-4C34-D229-A433-0C681C870C0A}"/>
              </a:ext>
            </a:extLst>
          </p:cNvPr>
          <p:cNvSpPr>
            <a:spLocks noGrp="1"/>
          </p:cNvSpPr>
          <p:nvPr>
            <p:ph type="title"/>
          </p:nvPr>
        </p:nvSpPr>
        <p:spPr/>
        <p:txBody>
          <a:bodyPr/>
          <a:lstStyle/>
          <a:p>
            <a:r>
              <a:rPr lang="en-US" dirty="0"/>
              <a:t>Treatments</a:t>
            </a:r>
          </a:p>
        </p:txBody>
      </p:sp>
      <p:sp>
        <p:nvSpPr>
          <p:cNvPr id="3" name="Content Placeholder 2">
            <a:extLst>
              <a:ext uri="{FF2B5EF4-FFF2-40B4-BE49-F238E27FC236}">
                <a16:creationId xmlns:a16="http://schemas.microsoft.com/office/drawing/2014/main" id="{1BD448DC-92CA-1D5C-7A42-82283AB0FA9B}"/>
              </a:ext>
            </a:extLst>
          </p:cNvPr>
          <p:cNvSpPr>
            <a:spLocks noGrp="1"/>
          </p:cNvSpPr>
          <p:nvPr>
            <p:ph idx="1"/>
          </p:nvPr>
        </p:nvSpPr>
        <p:spPr/>
        <p:txBody>
          <a:bodyPr/>
          <a:lstStyle/>
          <a:p>
            <a:r>
              <a:rPr lang="en-US" dirty="0"/>
              <a:t>Migraine headache</a:t>
            </a:r>
          </a:p>
          <a:p>
            <a:r>
              <a:rPr lang="en-US" dirty="0"/>
              <a:t>	Upper back pain</a:t>
            </a:r>
          </a:p>
          <a:p>
            <a:r>
              <a:rPr lang="en-US" dirty="0"/>
              <a:t>	Lower back pain: sciatica</a:t>
            </a:r>
          </a:p>
          <a:p>
            <a:r>
              <a:rPr lang="en-US" dirty="0"/>
              <a:t>	Arthritic pain</a:t>
            </a:r>
          </a:p>
          <a:p>
            <a:r>
              <a:rPr lang="en-US" dirty="0"/>
              <a:t>	Injury pain</a:t>
            </a:r>
          </a:p>
          <a:p>
            <a:r>
              <a:rPr lang="en-US" dirty="0"/>
              <a:t>	Pain related to cancer</a:t>
            </a:r>
          </a:p>
          <a:p>
            <a:endParaRPr lang="en-US" dirty="0"/>
          </a:p>
        </p:txBody>
      </p:sp>
    </p:spTree>
    <p:extLst>
      <p:ext uri="{BB962C8B-B14F-4D97-AF65-F5344CB8AC3E}">
        <p14:creationId xmlns:p14="http://schemas.microsoft.com/office/powerpoint/2010/main" val="2739188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A4BE-4662-93E4-C7E1-2812BDE3A8AB}"/>
              </a:ext>
            </a:extLst>
          </p:cNvPr>
          <p:cNvSpPr>
            <a:spLocks noGrp="1"/>
          </p:cNvSpPr>
          <p:nvPr>
            <p:ph type="title"/>
          </p:nvPr>
        </p:nvSpPr>
        <p:spPr/>
        <p:txBody>
          <a:bodyPr/>
          <a:lstStyle/>
          <a:p>
            <a:r>
              <a:rPr lang="en-US" dirty="0"/>
              <a:t>Room Supplies</a:t>
            </a:r>
          </a:p>
        </p:txBody>
      </p:sp>
      <p:sp>
        <p:nvSpPr>
          <p:cNvPr id="3" name="Content Placeholder 2">
            <a:extLst>
              <a:ext uri="{FF2B5EF4-FFF2-40B4-BE49-F238E27FC236}">
                <a16:creationId xmlns:a16="http://schemas.microsoft.com/office/drawing/2014/main" id="{5BA0D3BF-E606-BDF8-A130-A372DC1FE025}"/>
              </a:ext>
            </a:extLst>
          </p:cNvPr>
          <p:cNvSpPr>
            <a:spLocks noGrp="1"/>
          </p:cNvSpPr>
          <p:nvPr>
            <p:ph idx="1"/>
          </p:nvPr>
        </p:nvSpPr>
        <p:spPr/>
        <p:txBody>
          <a:bodyPr/>
          <a:lstStyle/>
          <a:p>
            <a:r>
              <a:rPr lang="en-US" dirty="0"/>
              <a:t>Short stools for sauna</a:t>
            </a:r>
          </a:p>
          <a:p>
            <a:r>
              <a:rPr lang="en-US" dirty="0"/>
              <a:t>Simple reclining chair</a:t>
            </a:r>
          </a:p>
          <a:p>
            <a:r>
              <a:rPr lang="en-US" dirty="0"/>
              <a:t>2 large towels</a:t>
            </a:r>
          </a:p>
          <a:p>
            <a:r>
              <a:rPr lang="en-US" dirty="0"/>
              <a:t>2 hand towels</a:t>
            </a:r>
          </a:p>
          <a:p>
            <a:r>
              <a:rPr lang="en-US" dirty="0"/>
              <a:t>2 face towels</a:t>
            </a:r>
          </a:p>
          <a:p>
            <a:r>
              <a:rPr lang="en-US" dirty="0"/>
              <a:t>Medium pot to boiling water with lid</a:t>
            </a:r>
          </a:p>
          <a:p>
            <a:r>
              <a:rPr lang="en-US" dirty="0"/>
              <a:t>Large bowl</a:t>
            </a:r>
          </a:p>
          <a:p>
            <a:endParaRPr lang="en-US" dirty="0"/>
          </a:p>
        </p:txBody>
      </p:sp>
    </p:spTree>
    <p:extLst>
      <p:ext uri="{BB962C8B-B14F-4D97-AF65-F5344CB8AC3E}">
        <p14:creationId xmlns:p14="http://schemas.microsoft.com/office/powerpoint/2010/main" val="3285919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114A2-785F-E35F-F0D9-A6AA0031C7E5}"/>
              </a:ext>
            </a:extLst>
          </p:cNvPr>
          <p:cNvSpPr>
            <a:spLocks noGrp="1"/>
          </p:cNvSpPr>
          <p:nvPr>
            <p:ph type="title"/>
          </p:nvPr>
        </p:nvSpPr>
        <p:spPr/>
        <p:txBody>
          <a:bodyPr/>
          <a:lstStyle/>
          <a:p>
            <a:r>
              <a:rPr lang="en-US" dirty="0"/>
              <a:t>Room Supplies</a:t>
            </a:r>
          </a:p>
        </p:txBody>
      </p:sp>
      <p:sp>
        <p:nvSpPr>
          <p:cNvPr id="3" name="Content Placeholder 2">
            <a:extLst>
              <a:ext uri="{FF2B5EF4-FFF2-40B4-BE49-F238E27FC236}">
                <a16:creationId xmlns:a16="http://schemas.microsoft.com/office/drawing/2014/main" id="{99933280-F61C-F355-A44B-942A6503780A}"/>
              </a:ext>
            </a:extLst>
          </p:cNvPr>
          <p:cNvSpPr>
            <a:spLocks noGrp="1"/>
          </p:cNvSpPr>
          <p:nvPr>
            <p:ph idx="1"/>
          </p:nvPr>
        </p:nvSpPr>
        <p:spPr/>
        <p:txBody>
          <a:bodyPr>
            <a:normAutofit lnSpcReduction="10000"/>
          </a:bodyPr>
          <a:lstStyle/>
          <a:p>
            <a:pPr lvl="0"/>
            <a:r>
              <a:rPr lang="en-US" dirty="0"/>
              <a:t>Ice</a:t>
            </a:r>
          </a:p>
          <a:p>
            <a:pPr lvl="0"/>
            <a:r>
              <a:rPr lang="en-US" dirty="0"/>
              <a:t>gloves</a:t>
            </a:r>
          </a:p>
          <a:p>
            <a:pPr lvl="0"/>
            <a:r>
              <a:rPr lang="en-US" dirty="0"/>
              <a:t>Ginger, ground</a:t>
            </a:r>
          </a:p>
          <a:p>
            <a:pPr lvl="0"/>
            <a:r>
              <a:rPr lang="en-US" dirty="0"/>
              <a:t>Clay</a:t>
            </a:r>
          </a:p>
          <a:p>
            <a:pPr lvl="0"/>
            <a:r>
              <a:rPr lang="en-US" dirty="0"/>
              <a:t>Flaxseed</a:t>
            </a:r>
          </a:p>
          <a:p>
            <a:pPr lvl="0"/>
            <a:r>
              <a:rPr lang="en-US" dirty="0"/>
              <a:t>Turmeric powder</a:t>
            </a:r>
          </a:p>
          <a:p>
            <a:pPr lvl="0"/>
            <a:r>
              <a:rPr lang="en-US" dirty="0"/>
              <a:t>Orange peel powder</a:t>
            </a:r>
          </a:p>
          <a:p>
            <a:pPr lvl="0"/>
            <a:r>
              <a:rPr lang="en-US" dirty="0"/>
              <a:t>Simple anti inflammatory  plant based menu</a:t>
            </a:r>
          </a:p>
          <a:p>
            <a:endParaRPr lang="en-US" dirty="0"/>
          </a:p>
        </p:txBody>
      </p:sp>
    </p:spTree>
    <p:extLst>
      <p:ext uri="{BB962C8B-B14F-4D97-AF65-F5344CB8AC3E}">
        <p14:creationId xmlns:p14="http://schemas.microsoft.com/office/powerpoint/2010/main" val="376072416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Parcel</Template>
  <TotalTime>386</TotalTime>
  <Words>1201</Words>
  <Application>Microsoft Macintosh PowerPoint</Application>
  <PresentationFormat>Widescreen</PresentationFormat>
  <Paragraphs>57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Arial</vt:lpstr>
      <vt:lpstr>Cambria</vt:lpstr>
      <vt:lpstr>Gill Sans MT</vt:lpstr>
      <vt:lpstr>Parcel</vt:lpstr>
      <vt:lpstr>Treatment Rooms</vt:lpstr>
      <vt:lpstr>What is a Treatment Room </vt:lpstr>
      <vt:lpstr>What is a Treatment Room </vt:lpstr>
      <vt:lpstr>What is a Treatment Room </vt:lpstr>
      <vt:lpstr>Avoid Drugs </vt:lpstr>
      <vt:lpstr>Location of Treatment Rooms</vt:lpstr>
      <vt:lpstr>Location of Treatment Rooms</vt:lpstr>
      <vt:lpstr>Location of Treatment Rooms</vt:lpstr>
      <vt:lpstr>Location of Treatment Rooms</vt:lpstr>
      <vt:lpstr>Location of Treatment Rooms</vt:lpstr>
      <vt:lpstr>Purpose of Treatment Rooms </vt:lpstr>
      <vt:lpstr>  Common Ailments - Pain </vt:lpstr>
      <vt:lpstr>Treatments</vt:lpstr>
      <vt:lpstr>Room Supplies</vt:lpstr>
      <vt:lpstr>Room Supplies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Tony Ballard</dc:creator>
  <cp:lastModifiedBy>Tony Ballard</cp:lastModifiedBy>
  <cp:revision>3</cp:revision>
  <dcterms:created xsi:type="dcterms:W3CDTF">2025-08-02T21:48:09Z</dcterms:created>
  <dcterms:modified xsi:type="dcterms:W3CDTF">2026-06-16T18:11:27Z</dcterms:modified>
</cp:coreProperties>
</file>