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Akzidenz-Grotesk Bold" panose="02000803050000020004" pitchFamily="2" charset="77"/>
      <p:regular r:id="rId39"/>
      <p:bold r:id="rId40"/>
    </p:embeddedFont>
    <p:embeddedFont>
      <p:font typeface="Akzidenz-Grotesk Heavy" panose="02000503050000020004" pitchFamily="2" charset="77"/>
      <p:regular r:id="rId41"/>
      <p:bold r:id="rId42"/>
    </p:embeddedFont>
    <p:embeddedFont>
      <p:font typeface="Inter Bold" panose="020B0802030000000004" pitchFamily="34" charset="0"/>
      <p:regular r:id="rId43"/>
      <p:bold r:id="rId44"/>
    </p:embeddedFont>
    <p:embeddedFont>
      <p:font typeface="Poppins Bold" pitchFamily="2" charset="77"/>
      <p:regular r:id="rId45"/>
      <p:bold r:id="rId46"/>
    </p:embeddedFont>
    <p:embeddedFont>
      <p:font typeface="TT Norms" panose="02000503030000020003" pitchFamily="2" charset="0"/>
      <p:regular r:id="rId47"/>
    </p:embeddedFont>
    <p:embeddedFont>
      <p:font typeface="TT Norms Bold" panose="02000803030000020004" pitchFamily="2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7" autoAdjust="0"/>
    <p:restoredTop sz="95135" autoAdjust="0"/>
  </p:normalViewPr>
  <p:slideViewPr>
    <p:cSldViewPr>
      <p:cViewPr varScale="1">
        <p:scale>
          <a:sx n="59" d="100"/>
          <a:sy n="59" d="100"/>
        </p:scale>
        <p:origin x="5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6.png"/><Relationship Id="rId3" Type="http://schemas.openxmlformats.org/officeDocument/2006/relationships/image" Target="../media/image24.svg"/><Relationship Id="rId7" Type="http://schemas.openxmlformats.org/officeDocument/2006/relationships/image" Target="../media/image34.svg"/><Relationship Id="rId12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3.sv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1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53.jpeg"/><Relationship Id="rId5" Type="http://schemas.openxmlformats.org/officeDocument/2006/relationships/image" Target="../media/image18.svg"/><Relationship Id="rId10" Type="http://schemas.openxmlformats.org/officeDocument/2006/relationships/image" Target="../media/image52.jpeg"/><Relationship Id="rId4" Type="http://schemas.openxmlformats.org/officeDocument/2006/relationships/image" Target="../media/image3.sv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54.png"/><Relationship Id="rId5" Type="http://schemas.openxmlformats.org/officeDocument/2006/relationships/image" Target="../media/image18.svg"/><Relationship Id="rId10" Type="http://schemas.openxmlformats.org/officeDocument/2006/relationships/image" Target="../media/image38.jpeg"/><Relationship Id="rId4" Type="http://schemas.openxmlformats.org/officeDocument/2006/relationships/image" Target="../media/image3.svg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6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34.sv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0" Type="http://schemas.openxmlformats.org/officeDocument/2006/relationships/image" Target="../media/image57.jpeg"/><Relationship Id="rId4" Type="http://schemas.openxmlformats.org/officeDocument/2006/relationships/image" Target="../media/image3.sv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sv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5.svg"/><Relationship Id="rId4" Type="http://schemas.openxmlformats.org/officeDocument/2006/relationships/image" Target="../media/image18.sv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0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sv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sv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6.svg"/><Relationship Id="rId4" Type="http://schemas.openxmlformats.org/officeDocument/2006/relationships/image" Target="../media/image1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sv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7.svg"/><Relationship Id="rId7" Type="http://schemas.openxmlformats.org/officeDocument/2006/relationships/image" Target="../media/image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2.pn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7.png"/><Relationship Id="rId5" Type="http://schemas.openxmlformats.org/officeDocument/2006/relationships/image" Target="../media/image18.svg"/><Relationship Id="rId10" Type="http://schemas.openxmlformats.org/officeDocument/2006/relationships/image" Target="../media/image6.png"/><Relationship Id="rId4" Type="http://schemas.openxmlformats.org/officeDocument/2006/relationships/image" Target="../media/image17.sv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svg"/><Relationship Id="rId7" Type="http://schemas.openxmlformats.org/officeDocument/2006/relationships/image" Target="../media/image2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7.png"/><Relationship Id="rId5" Type="http://schemas.openxmlformats.org/officeDocument/2006/relationships/image" Target="../media/image18.svg"/><Relationship Id="rId10" Type="http://schemas.openxmlformats.org/officeDocument/2006/relationships/image" Target="../media/image6.png"/><Relationship Id="rId4" Type="http://schemas.openxmlformats.org/officeDocument/2006/relationships/image" Target="../media/image17.sv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sv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8.sv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28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.png"/><Relationship Id="rId3" Type="http://schemas.openxmlformats.org/officeDocument/2006/relationships/image" Target="../media/image11.svg"/><Relationship Id="rId7" Type="http://schemas.openxmlformats.org/officeDocument/2006/relationships/image" Target="../media/image34.sv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7.jpeg"/><Relationship Id="rId5" Type="http://schemas.openxmlformats.org/officeDocument/2006/relationships/image" Target="../media/image18.svg"/><Relationship Id="rId10" Type="http://schemas.openxmlformats.org/officeDocument/2006/relationships/image" Target="../media/image36.jpeg"/><Relationship Id="rId4" Type="http://schemas.openxmlformats.org/officeDocument/2006/relationships/image" Target="../media/image3.svg"/><Relationship Id="rId9" Type="http://schemas.openxmlformats.org/officeDocument/2006/relationships/image" Target="../media/image35.sv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9.jpeg"/><Relationship Id="rId5" Type="http://schemas.openxmlformats.org/officeDocument/2006/relationships/image" Target="../media/image18.svg"/><Relationship Id="rId10" Type="http://schemas.openxmlformats.org/officeDocument/2006/relationships/image" Target="../media/image38.jpeg"/><Relationship Id="rId4" Type="http://schemas.openxmlformats.org/officeDocument/2006/relationships/image" Target="../media/image3.sv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34500" y="-443877"/>
            <a:ext cx="13168026" cy="11316273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7" name="Freeform 7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252311" y="6884031"/>
            <a:ext cx="4667250" cy="1034903"/>
          </a:xfrm>
          <a:custGeom>
            <a:avLst/>
            <a:gdLst/>
            <a:ahLst/>
            <a:cxnLst/>
            <a:rect l="l" t="t" r="r" b="b"/>
            <a:pathLst>
              <a:path w="4667250" h="1034903">
                <a:moveTo>
                  <a:pt x="0" y="0"/>
                </a:moveTo>
                <a:lnTo>
                  <a:pt x="4667250" y="0"/>
                </a:lnTo>
                <a:lnTo>
                  <a:pt x="4667250" y="1034903"/>
                </a:lnTo>
                <a:lnTo>
                  <a:pt x="0" y="10349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57624"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2252311" y="6406045"/>
            <a:ext cx="4667250" cy="994202"/>
            <a:chOff x="0" y="0"/>
            <a:chExt cx="1229235" cy="2618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9235" cy="261847"/>
            </a:xfrm>
            <a:custGeom>
              <a:avLst/>
              <a:gdLst/>
              <a:ahLst/>
              <a:cxnLst/>
              <a:rect l="l" t="t" r="r" b="b"/>
              <a:pathLst>
                <a:path w="1229235" h="261847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236966"/>
                  </a:lnTo>
                  <a:cubicBezTo>
                    <a:pt x="1229235" y="243565"/>
                    <a:pt x="1226613" y="249893"/>
                    <a:pt x="1221947" y="254560"/>
                  </a:cubicBezTo>
                  <a:cubicBezTo>
                    <a:pt x="1217281" y="259226"/>
                    <a:pt x="1210952" y="261847"/>
                    <a:pt x="1204353" y="261847"/>
                  </a:cubicBezTo>
                  <a:lnTo>
                    <a:pt x="24882" y="261847"/>
                  </a:lnTo>
                  <a:cubicBezTo>
                    <a:pt x="18283" y="261847"/>
                    <a:pt x="11954" y="259226"/>
                    <a:pt x="7288" y="254560"/>
                  </a:cubicBezTo>
                  <a:cubicBezTo>
                    <a:pt x="2621" y="249893"/>
                    <a:pt x="0" y="243565"/>
                    <a:pt x="0" y="236966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14300"/>
              <a:ext cx="1229235" cy="376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99"/>
                </a:lnSpc>
              </a:pPr>
              <a:r>
                <a:rPr lang="en-US" sz="3999" b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Semana 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779036" y="882162"/>
            <a:ext cx="7486261" cy="6878003"/>
          </a:xfrm>
          <a:custGeom>
            <a:avLst/>
            <a:gdLst/>
            <a:ahLst/>
            <a:cxnLst/>
            <a:rect l="l" t="t" r="r" b="b"/>
            <a:pathLst>
              <a:path w="7486261" h="6878003">
                <a:moveTo>
                  <a:pt x="0" y="0"/>
                </a:moveTo>
                <a:lnTo>
                  <a:pt x="7486261" y="0"/>
                </a:lnTo>
                <a:lnTo>
                  <a:pt x="7486261" y="6878002"/>
                </a:lnTo>
                <a:lnTo>
                  <a:pt x="0" y="68780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6" name="Group 26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74750" y="3330565"/>
            <a:ext cx="8712200" cy="311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00"/>
              </a:lnSpc>
            </a:pPr>
            <a:r>
              <a:rPr lang="en-US" sz="11100" b="1">
                <a:solidFill>
                  <a:srgbClr val="23403D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REMÉDIOS</a:t>
            </a:r>
          </a:p>
          <a:p>
            <a:pPr algn="l">
              <a:lnSpc>
                <a:spcPts val="11100"/>
              </a:lnSpc>
            </a:pPr>
            <a:r>
              <a:rPr lang="en-US" sz="11100" b="1">
                <a:solidFill>
                  <a:srgbClr val="23403D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NATURAIS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8659283" y="0"/>
            <a:ext cx="10011709" cy="10011709"/>
            <a:chOff x="0" y="0"/>
            <a:chExt cx="13348946" cy="1334894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348946" cy="13348946"/>
            </a:xfrm>
            <a:custGeom>
              <a:avLst/>
              <a:gdLst/>
              <a:ahLst/>
              <a:cxnLst/>
              <a:rect l="l" t="t" r="r" b="b"/>
              <a:pathLst>
                <a:path w="13348946" h="13348946">
                  <a:moveTo>
                    <a:pt x="0" y="0"/>
                  </a:moveTo>
                  <a:lnTo>
                    <a:pt x="13348946" y="0"/>
                  </a:lnTo>
                  <a:lnTo>
                    <a:pt x="13348946" y="13348946"/>
                  </a:lnTo>
                  <a:lnTo>
                    <a:pt x="0" y="13348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203374" y="1363597"/>
              <a:ext cx="10931478" cy="10621753"/>
            </a:xfrm>
            <a:custGeom>
              <a:avLst/>
              <a:gdLst/>
              <a:ahLst/>
              <a:cxnLst/>
              <a:rect l="l" t="t" r="r" b="b"/>
              <a:pathLst>
                <a:path w="10931478" h="10621753">
                  <a:moveTo>
                    <a:pt x="0" y="0"/>
                  </a:moveTo>
                  <a:lnTo>
                    <a:pt x="10931478" y="0"/>
                  </a:lnTo>
                  <a:lnTo>
                    <a:pt x="10931478" y="10621752"/>
                  </a:lnTo>
                  <a:lnTo>
                    <a:pt x="0" y="1062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583336" y="271530"/>
            <a:ext cx="4667250" cy="601663"/>
            <a:chOff x="0" y="0"/>
            <a:chExt cx="1229235" cy="15846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29235" cy="158463"/>
            </a:xfrm>
            <a:custGeom>
              <a:avLst/>
              <a:gdLst/>
              <a:ahLst/>
              <a:cxnLst/>
              <a:rect l="l" t="t" r="r" b="b"/>
              <a:pathLst>
                <a:path w="1229235" h="158463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133581"/>
                  </a:lnTo>
                  <a:cubicBezTo>
                    <a:pt x="1229235" y="140180"/>
                    <a:pt x="1226613" y="146509"/>
                    <a:pt x="1221947" y="151175"/>
                  </a:cubicBezTo>
                  <a:cubicBezTo>
                    <a:pt x="1217281" y="155841"/>
                    <a:pt x="1210952" y="158463"/>
                    <a:pt x="1204353" y="158463"/>
                  </a:cubicBezTo>
                  <a:lnTo>
                    <a:pt x="24882" y="158463"/>
                  </a:lnTo>
                  <a:cubicBezTo>
                    <a:pt x="18283" y="158463"/>
                    <a:pt x="11954" y="155841"/>
                    <a:pt x="7288" y="151175"/>
                  </a:cubicBezTo>
                  <a:cubicBezTo>
                    <a:pt x="2621" y="146509"/>
                    <a:pt x="0" y="140180"/>
                    <a:pt x="0" y="133581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66675"/>
              <a:ext cx="1229235" cy="225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250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www.MedMissionary.com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4" name="Freeform 4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01084"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8" name="Freeform 8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15518" y="-1817079"/>
            <a:ext cx="22080944" cy="4969855"/>
            <a:chOff x="0" y="0"/>
            <a:chExt cx="1800779" cy="405309"/>
          </a:xfrm>
        </p:grpSpPr>
        <p:sp>
          <p:nvSpPr>
            <p:cNvPr id="11" name="Freeform 11"/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6637">
                    <a:alpha val="100000"/>
                  </a:srgbClr>
                </a:gs>
                <a:gs pos="100000">
                  <a:srgbClr val="90B572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7251" y="4995420"/>
            <a:ext cx="858706" cy="1170298"/>
          </a:xfrm>
          <a:custGeom>
            <a:avLst/>
            <a:gdLst/>
            <a:ahLst/>
            <a:cxnLst/>
            <a:rect l="l" t="t" r="r" b="b"/>
            <a:pathLst>
              <a:path w="858706" h="1170298">
                <a:moveTo>
                  <a:pt x="0" y="0"/>
                </a:moveTo>
                <a:lnTo>
                  <a:pt x="858706" y="0"/>
                </a:lnTo>
                <a:lnTo>
                  <a:pt x="858706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06445" y="4995420"/>
            <a:ext cx="1111783" cy="1170298"/>
          </a:xfrm>
          <a:custGeom>
            <a:avLst/>
            <a:gdLst/>
            <a:ahLst/>
            <a:cxnLst/>
            <a:rect l="l" t="t" r="r" b="b"/>
            <a:pathLst>
              <a:path w="1111783" h="1170298">
                <a:moveTo>
                  <a:pt x="0" y="0"/>
                </a:moveTo>
                <a:lnTo>
                  <a:pt x="1111783" y="0"/>
                </a:lnTo>
                <a:lnTo>
                  <a:pt x="1111783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1209791" y="4995420"/>
            <a:ext cx="877723" cy="1170298"/>
          </a:xfrm>
          <a:custGeom>
            <a:avLst/>
            <a:gdLst/>
            <a:ahLst/>
            <a:cxnLst/>
            <a:rect l="l" t="t" r="r" b="b"/>
            <a:pathLst>
              <a:path w="877723" h="1170298">
                <a:moveTo>
                  <a:pt x="0" y="0"/>
                </a:moveTo>
                <a:lnTo>
                  <a:pt x="877724" y="0"/>
                </a:lnTo>
                <a:lnTo>
                  <a:pt x="877724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11786334" y="3409183"/>
            <a:ext cx="7167591" cy="6356958"/>
          </a:xfrm>
          <a:custGeom>
            <a:avLst/>
            <a:gdLst/>
            <a:ahLst/>
            <a:cxnLst/>
            <a:rect l="l" t="t" r="r" b="b"/>
            <a:pathLst>
              <a:path w="7167591" h="6356958">
                <a:moveTo>
                  <a:pt x="0" y="0"/>
                </a:moveTo>
                <a:lnTo>
                  <a:pt x="7167592" y="0"/>
                </a:lnTo>
                <a:lnTo>
                  <a:pt x="716759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991" t="-24581" b="-24581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00150" y="1682668"/>
            <a:ext cx="5337202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INCHAÇO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0150" y="6441943"/>
            <a:ext cx="3984171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Problem Statement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0150" y="7135770"/>
            <a:ext cx="3422650" cy="1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68071" y="6629268"/>
            <a:ext cx="3984171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Our Solution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06445" y="7135770"/>
            <a:ext cx="3506087" cy="1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132940" y="6441943"/>
            <a:ext cx="3471254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Value Proposition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32940" y="7014714"/>
            <a:ext cx="3471254" cy="1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5938" y="3313933"/>
            <a:ext cx="10863853" cy="545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Enema de dente-de-leão e sulfato de magnésio:</a:t>
            </a: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Faça um chá fervendo 1 xícara de água e despejando sobre 1 colher de sopa de folhas de dente-de-leão e deixe esfriar.</a:t>
            </a: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Coe o líquido e adicione água suficiente para obter 4 xícaras no total.</a:t>
            </a: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Adicione 1 colher de chá de sal de Epsom (sal amargo)</a:t>
            </a: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Despeje a solução na bolsa de enema e faça o enema.</a:t>
            </a:r>
          </a:p>
          <a:p>
            <a:pPr algn="l">
              <a:lnSpc>
                <a:spcPts val="4800"/>
              </a:lnSpc>
            </a:pPr>
            <a:endParaRPr lang="en-US" sz="320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Pode ser bebido como chá, sem sal de Epsom- (sal amargo)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t="-13945" b="-139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27001" y="303325"/>
            <a:ext cx="12523252" cy="9388302"/>
            <a:chOff x="0" y="0"/>
            <a:chExt cx="1057872" cy="793054"/>
          </a:xfrm>
        </p:grpSpPr>
        <p:sp>
          <p:nvSpPr>
            <p:cNvPr id="5" name="Freeform 5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589609" y="1610963"/>
            <a:ext cx="7531526" cy="7314995"/>
          </a:xfrm>
          <a:custGeom>
            <a:avLst/>
            <a:gdLst/>
            <a:ahLst/>
            <a:cxnLst/>
            <a:rect l="l" t="t" r="r" b="b"/>
            <a:pathLst>
              <a:path w="7531526" h="7314995">
                <a:moveTo>
                  <a:pt x="0" y="0"/>
                </a:moveTo>
                <a:lnTo>
                  <a:pt x="7531526" y="0"/>
                </a:lnTo>
                <a:lnTo>
                  <a:pt x="7531526" y="7314995"/>
                </a:lnTo>
                <a:lnTo>
                  <a:pt x="0" y="7314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59889">
            <a:off x="13277059" y="384316"/>
            <a:ext cx="1596392" cy="1462694"/>
          </a:xfrm>
          <a:custGeom>
            <a:avLst/>
            <a:gdLst/>
            <a:ahLst/>
            <a:cxnLst/>
            <a:rect l="l" t="t" r="r" b="b"/>
            <a:pathLst>
              <a:path w="1596392" h="1462694">
                <a:moveTo>
                  <a:pt x="0" y="0"/>
                </a:moveTo>
                <a:lnTo>
                  <a:pt x="1596392" y="0"/>
                </a:lnTo>
                <a:lnTo>
                  <a:pt x="1596392" y="1462694"/>
                </a:lnTo>
                <a:lnTo>
                  <a:pt x="0" y="1462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3155" y="925163"/>
            <a:ext cx="973645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MASSAGEM DIGESTIVA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6788" y="3832056"/>
            <a:ext cx="6502826" cy="363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38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Massageie a parte inferior do abdômen seguindo a anatomia do cólon, após aquecer o abdômen com toalhas mornas.</a:t>
            </a:r>
          </a:p>
        </p:txBody>
      </p:sp>
      <p:sp>
        <p:nvSpPr>
          <p:cNvPr id="11" name="Freeform 11"/>
          <p:cNvSpPr/>
          <p:nvPr/>
        </p:nvSpPr>
        <p:spPr>
          <a:xfrm rot="7947634">
            <a:off x="16821175" y="4029392"/>
            <a:ext cx="1681037" cy="1540250"/>
          </a:xfrm>
          <a:custGeom>
            <a:avLst/>
            <a:gdLst/>
            <a:ahLst/>
            <a:cxnLst/>
            <a:rect l="l" t="t" r="r" b="b"/>
            <a:pathLst>
              <a:path w="1681037" h="1540250">
                <a:moveTo>
                  <a:pt x="0" y="0"/>
                </a:moveTo>
                <a:lnTo>
                  <a:pt x="1681038" y="0"/>
                </a:lnTo>
                <a:lnTo>
                  <a:pt x="1681038" y="1540250"/>
                </a:lnTo>
                <a:lnTo>
                  <a:pt x="0" y="15402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99006">
            <a:off x="10071297" y="4188243"/>
            <a:ext cx="1766401" cy="1618465"/>
          </a:xfrm>
          <a:custGeom>
            <a:avLst/>
            <a:gdLst/>
            <a:ahLst/>
            <a:cxnLst/>
            <a:rect l="l" t="t" r="r" b="b"/>
            <a:pathLst>
              <a:path w="1766401" h="1618465">
                <a:moveTo>
                  <a:pt x="0" y="0"/>
                </a:moveTo>
                <a:lnTo>
                  <a:pt x="1766401" y="0"/>
                </a:lnTo>
                <a:lnTo>
                  <a:pt x="1766401" y="1618465"/>
                </a:lnTo>
                <a:lnTo>
                  <a:pt x="0" y="16184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93803"/>
            <a:ext cx="18787648" cy="12540755"/>
          </a:xfrm>
          <a:custGeom>
            <a:avLst/>
            <a:gdLst/>
            <a:ahLst/>
            <a:cxnLst/>
            <a:rect l="l" t="t" r="r" b="b"/>
            <a:pathLst>
              <a:path w="18787648" h="12540755">
                <a:moveTo>
                  <a:pt x="0" y="0"/>
                </a:moveTo>
                <a:lnTo>
                  <a:pt x="18787648" y="0"/>
                </a:lnTo>
                <a:lnTo>
                  <a:pt x="18787648" y="12540755"/>
                </a:lnTo>
                <a:lnTo>
                  <a:pt x="0" y="12540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70324" y="-1860273"/>
            <a:ext cx="5997321" cy="8229600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79699" y="2551438"/>
            <a:ext cx="5913365" cy="6706862"/>
          </a:xfrm>
          <a:custGeom>
            <a:avLst/>
            <a:gdLst/>
            <a:ahLst/>
            <a:cxnLst/>
            <a:rect l="l" t="t" r="r" b="b"/>
            <a:pathLst>
              <a:path w="5913365" h="6706862">
                <a:moveTo>
                  <a:pt x="0" y="0"/>
                </a:moveTo>
                <a:lnTo>
                  <a:pt x="5913365" y="0"/>
                </a:lnTo>
                <a:lnTo>
                  <a:pt x="5913365" y="6706862"/>
                </a:lnTo>
                <a:lnTo>
                  <a:pt x="0" y="6706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08" r="-1351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1028700" y="200661"/>
            <a:ext cx="16342070" cy="260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9"/>
              </a:lnSpc>
            </a:pPr>
            <a:r>
              <a:rPr lang="en-US" sz="64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SINTOMAS DIGESTIVOS GRAVES E BAIXO PESO</a:t>
            </a:r>
          </a:p>
          <a:p>
            <a:pPr algn="ctr">
              <a:lnSpc>
                <a:spcPts val="6759"/>
              </a:lnSpc>
            </a:pPr>
            <a:endParaRPr lang="en-US" sz="6499" b="1">
              <a:solidFill>
                <a:srgbClr val="244721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3076" y="3079001"/>
            <a:ext cx="11286623" cy="644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Misture todos os seus alimentos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Pode mudar para a alimentação normal assim que o ganho de peso começar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Beba os alimentos misturados lentamente, pois ainda precisam ser misturados à saliva para iniciar a digestão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5" name="Freeform 5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45023" y="1422674"/>
            <a:ext cx="8279350" cy="7606653"/>
          </a:xfrm>
          <a:custGeom>
            <a:avLst/>
            <a:gdLst/>
            <a:ahLst/>
            <a:cxnLst/>
            <a:rect l="l" t="t" r="r" b="b"/>
            <a:pathLst>
              <a:path w="8279350" h="7606653">
                <a:moveTo>
                  <a:pt x="0" y="0"/>
                </a:moveTo>
                <a:lnTo>
                  <a:pt x="8279350" y="0"/>
                </a:lnTo>
                <a:lnTo>
                  <a:pt x="8279350" y="7606653"/>
                </a:lnTo>
                <a:lnTo>
                  <a:pt x="0" y="7606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-3163033" y="-1367405"/>
            <a:ext cx="20546666" cy="12729761"/>
          </a:xfrm>
          <a:custGeom>
            <a:avLst/>
            <a:gdLst/>
            <a:ahLst/>
            <a:cxnLst/>
            <a:rect l="l" t="t" r="r" b="b"/>
            <a:pathLst>
              <a:path w="20546666" h="12729761">
                <a:moveTo>
                  <a:pt x="0" y="0"/>
                </a:moveTo>
                <a:lnTo>
                  <a:pt x="20546666" y="0"/>
                </a:lnTo>
                <a:lnTo>
                  <a:pt x="20546666" y="12729761"/>
                </a:lnTo>
                <a:lnTo>
                  <a:pt x="0" y="127297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5000"/>
            </a:blip>
            <a:stretch>
              <a:fillRect t="-4071" b="-4071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427001" y="404276"/>
            <a:ext cx="12523252" cy="9388302"/>
            <a:chOff x="0" y="0"/>
            <a:chExt cx="1057872" cy="793054"/>
          </a:xfrm>
        </p:grpSpPr>
        <p:sp>
          <p:nvSpPr>
            <p:cNvPr id="14" name="Freeform 14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gradFill rotWithShape="1">
              <a:gsLst>
                <a:gs pos="0">
                  <a:srgbClr val="4C6637">
                    <a:alpha val="100000"/>
                  </a:srgbClr>
                </a:gs>
                <a:gs pos="100000">
                  <a:srgbClr val="90B572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60938" y="1524422"/>
            <a:ext cx="6827062" cy="6984207"/>
          </a:xfrm>
          <a:custGeom>
            <a:avLst/>
            <a:gdLst/>
            <a:ahLst/>
            <a:cxnLst/>
            <a:rect l="l" t="t" r="r" b="b"/>
            <a:pathLst>
              <a:path w="6827062" h="6984207">
                <a:moveTo>
                  <a:pt x="0" y="0"/>
                </a:moveTo>
                <a:lnTo>
                  <a:pt x="6827062" y="0"/>
                </a:lnTo>
                <a:lnTo>
                  <a:pt x="6827062" y="6984207"/>
                </a:lnTo>
                <a:lnTo>
                  <a:pt x="0" y="6984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67251" y="1727202"/>
            <a:ext cx="8159750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ATIVAÇÃO DE MASTÓCITOS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7742" y="4490345"/>
            <a:ext cx="9905188" cy="391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2" lvl="1" indent="-453386" algn="l">
              <a:lnSpc>
                <a:spcPts val="6299"/>
              </a:lnSpc>
              <a:buFont typeface="Arial"/>
              <a:buChar char="•"/>
            </a:pPr>
            <a:r>
              <a:rPr lang="en-US" sz="4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Suco de ½ limão em 120 ml de</a:t>
            </a:r>
          </a:p>
          <a:p>
            <a:pPr algn="l">
              <a:lnSpc>
                <a:spcPts val="6299"/>
              </a:lnSpc>
            </a:pPr>
            <a:r>
              <a:rPr lang="en-US" sz="4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água e bata no liquidificador.</a:t>
            </a:r>
          </a:p>
          <a:p>
            <a:pPr marL="906772" lvl="1" indent="-453386" algn="l">
              <a:lnSpc>
                <a:spcPts val="6299"/>
              </a:lnSpc>
              <a:buFont typeface="Arial"/>
              <a:buChar char="•"/>
            </a:pPr>
            <a:r>
              <a:rPr lang="en-US" sz="4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Tome com todas as refeições.</a:t>
            </a:r>
          </a:p>
          <a:p>
            <a:pPr algn="l">
              <a:lnSpc>
                <a:spcPts val="6299"/>
              </a:lnSpc>
            </a:pPr>
            <a:endParaRPr lang="en-US" sz="419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6299"/>
              </a:lnSpc>
            </a:pPr>
            <a:endParaRPr lang="en-US" sz="419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5" name="Freeform 5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45023" y="1422674"/>
            <a:ext cx="8279350" cy="7606653"/>
          </a:xfrm>
          <a:custGeom>
            <a:avLst/>
            <a:gdLst/>
            <a:ahLst/>
            <a:cxnLst/>
            <a:rect l="l" t="t" r="r" b="b"/>
            <a:pathLst>
              <a:path w="8279350" h="7606653">
                <a:moveTo>
                  <a:pt x="0" y="0"/>
                </a:moveTo>
                <a:lnTo>
                  <a:pt x="8279350" y="0"/>
                </a:lnTo>
                <a:lnTo>
                  <a:pt x="8279350" y="7606653"/>
                </a:lnTo>
                <a:lnTo>
                  <a:pt x="0" y="7606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-3163033" y="-1367405"/>
            <a:ext cx="20546666" cy="12729761"/>
          </a:xfrm>
          <a:custGeom>
            <a:avLst/>
            <a:gdLst/>
            <a:ahLst/>
            <a:cxnLst/>
            <a:rect l="l" t="t" r="r" b="b"/>
            <a:pathLst>
              <a:path w="20546666" h="12729761">
                <a:moveTo>
                  <a:pt x="0" y="0"/>
                </a:moveTo>
                <a:lnTo>
                  <a:pt x="20546666" y="0"/>
                </a:lnTo>
                <a:lnTo>
                  <a:pt x="20546666" y="12729761"/>
                </a:lnTo>
                <a:lnTo>
                  <a:pt x="0" y="127297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999"/>
            </a:blip>
            <a:stretch>
              <a:fillRect t="-30703" b="-30703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555461" y="1028700"/>
            <a:ext cx="11452894" cy="8691723"/>
            <a:chOff x="0" y="0"/>
            <a:chExt cx="967456" cy="734213"/>
          </a:xfrm>
        </p:grpSpPr>
        <p:sp>
          <p:nvSpPr>
            <p:cNvPr id="14" name="Freeform 14"/>
            <p:cNvSpPr/>
            <p:nvPr/>
          </p:nvSpPr>
          <p:spPr>
            <a:xfrm>
              <a:off x="4947" y="0"/>
              <a:ext cx="957561" cy="734213"/>
            </a:xfrm>
            <a:custGeom>
              <a:avLst/>
              <a:gdLst/>
              <a:ahLst/>
              <a:cxnLst/>
              <a:rect l="l" t="t" r="r" b="b"/>
              <a:pathLst>
                <a:path w="957561" h="734213">
                  <a:moveTo>
                    <a:pt x="949414" y="390763"/>
                  </a:moveTo>
                  <a:lnTo>
                    <a:pt x="772403" y="710556"/>
                  </a:lnTo>
                  <a:cubicBezTo>
                    <a:pt x="764323" y="725153"/>
                    <a:pt x="748954" y="734213"/>
                    <a:pt x="732270" y="734213"/>
                  </a:cubicBezTo>
                  <a:lnTo>
                    <a:pt x="225292" y="734213"/>
                  </a:lnTo>
                  <a:cubicBezTo>
                    <a:pt x="208608" y="734213"/>
                    <a:pt x="193239" y="725153"/>
                    <a:pt x="185158" y="710556"/>
                  </a:cubicBezTo>
                  <a:lnTo>
                    <a:pt x="8148" y="390763"/>
                  </a:lnTo>
                  <a:cubicBezTo>
                    <a:pt x="0" y="376044"/>
                    <a:pt x="0" y="358168"/>
                    <a:pt x="8148" y="343449"/>
                  </a:cubicBezTo>
                  <a:lnTo>
                    <a:pt x="185158" y="23657"/>
                  </a:lnTo>
                  <a:cubicBezTo>
                    <a:pt x="193239" y="9059"/>
                    <a:pt x="208608" y="0"/>
                    <a:pt x="225292" y="0"/>
                  </a:cubicBezTo>
                  <a:lnTo>
                    <a:pt x="732270" y="0"/>
                  </a:lnTo>
                  <a:cubicBezTo>
                    <a:pt x="748954" y="0"/>
                    <a:pt x="764323" y="9059"/>
                    <a:pt x="772403" y="23657"/>
                  </a:cubicBezTo>
                  <a:lnTo>
                    <a:pt x="949414" y="343449"/>
                  </a:lnTo>
                  <a:cubicBezTo>
                    <a:pt x="957562" y="358168"/>
                    <a:pt x="957562" y="376044"/>
                    <a:pt x="949414" y="390763"/>
                  </a:cubicBezTo>
                  <a:close/>
                </a:path>
              </a:pathLst>
            </a:custGeom>
            <a:solidFill>
              <a:srgbClr val="7BA54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38856" cy="800888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550496" y="1493101"/>
            <a:ext cx="6362690" cy="6786869"/>
          </a:xfrm>
          <a:custGeom>
            <a:avLst/>
            <a:gdLst/>
            <a:ahLst/>
            <a:cxnLst/>
            <a:rect l="l" t="t" r="r" b="b"/>
            <a:pathLst>
              <a:path w="6362690" h="6786869">
                <a:moveTo>
                  <a:pt x="0" y="0"/>
                </a:moveTo>
                <a:lnTo>
                  <a:pt x="6362689" y="0"/>
                </a:lnTo>
                <a:lnTo>
                  <a:pt x="6362689" y="6786869"/>
                </a:lnTo>
                <a:lnTo>
                  <a:pt x="0" y="6786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17742" y="166395"/>
            <a:ext cx="10056606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CEBOLA E O INTESTINO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5938" y="1407376"/>
            <a:ext cx="11113746" cy="810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30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CEBOLA e Alho: CURA DO INTESTINO</a:t>
            </a:r>
          </a:p>
          <a:p>
            <a:pPr algn="l">
              <a:lnSpc>
                <a:spcPts val="4649"/>
              </a:lnSpc>
            </a:pPr>
            <a:r>
              <a:rPr lang="en-US" sz="30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 cebola (cortada ao meio, sem casca)</a:t>
            </a:r>
          </a:p>
          <a:p>
            <a:pPr algn="l">
              <a:lnSpc>
                <a:spcPts val="4649"/>
              </a:lnSpc>
            </a:pPr>
            <a:r>
              <a:rPr lang="en-US" sz="30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5 dentes de alho</a:t>
            </a:r>
          </a:p>
          <a:p>
            <a:pPr algn="l">
              <a:lnSpc>
                <a:spcPts val="4649"/>
              </a:lnSpc>
            </a:pPr>
            <a:r>
              <a:rPr lang="en-US" sz="30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3 xícaras de água</a:t>
            </a:r>
          </a:p>
          <a:p>
            <a:pPr algn="l">
              <a:lnSpc>
                <a:spcPts val="4649"/>
              </a:lnSpc>
            </a:pPr>
            <a:r>
              <a:rPr lang="en-US" sz="30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Sal a gosto (cerca de ¾ colher de chá)</a:t>
            </a:r>
          </a:p>
          <a:p>
            <a:pPr algn="l">
              <a:lnSpc>
                <a:spcPts val="4649"/>
              </a:lnSpc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Modo de preparo:</a:t>
            </a:r>
          </a:p>
          <a:p>
            <a:pPr algn="l">
              <a:lnSpc>
                <a:spcPts val="4649"/>
              </a:lnSpc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Cozinhe a cebola e o alho em fogo baixo por 20 minutos.</a:t>
            </a:r>
          </a:p>
          <a:p>
            <a:pPr algn="l">
              <a:lnSpc>
                <a:spcPts val="4649"/>
              </a:lnSpc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Retire a cebola e o alho e sirva.</a:t>
            </a:r>
          </a:p>
          <a:p>
            <a:pPr algn="l">
              <a:lnSpc>
                <a:spcPts val="4649"/>
              </a:lnSpc>
            </a:pPr>
            <a:r>
              <a:rPr lang="en-US" sz="30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Us</a:t>
            </a: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o: 1 xícara uma vez ao dia para prevenção, 1 xícara duas vezes ao dia para cura de infecções.</a:t>
            </a:r>
          </a:p>
          <a:p>
            <a:pPr algn="l">
              <a:lnSpc>
                <a:spcPts val="4649"/>
              </a:lnSpc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Beba em jejum.</a:t>
            </a:r>
          </a:p>
          <a:p>
            <a:pPr algn="l">
              <a:lnSpc>
                <a:spcPts val="4649"/>
              </a:lnSpc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</a:t>
            </a:r>
            <a:r>
              <a:rPr lang="en-US" sz="30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</a:t>
            </a: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</a:t>
            </a:r>
            <a:r>
              <a:rPr lang="en-US" sz="30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pa</a:t>
            </a:r>
            <a:r>
              <a:rPr lang="en-US" sz="30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</a:t>
            </a: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a: intestino permeável, úlceras, aftas, estomatite, cândida, quaisquer problemas digestivos, náuseas, pacientes de quimioterapia, problemas de pele (eczema).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t="-13945" b="-139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27001" y="303325"/>
            <a:ext cx="12523252" cy="9388302"/>
            <a:chOff x="0" y="0"/>
            <a:chExt cx="1057872" cy="793054"/>
          </a:xfrm>
        </p:grpSpPr>
        <p:sp>
          <p:nvSpPr>
            <p:cNvPr id="5" name="Freeform 5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317647" y="1537751"/>
            <a:ext cx="6538879" cy="6919449"/>
          </a:xfrm>
          <a:custGeom>
            <a:avLst/>
            <a:gdLst/>
            <a:ahLst/>
            <a:cxnLst/>
            <a:rect l="l" t="t" r="r" b="b"/>
            <a:pathLst>
              <a:path w="6538879" h="6919449">
                <a:moveTo>
                  <a:pt x="0" y="0"/>
                </a:moveTo>
                <a:lnTo>
                  <a:pt x="6538880" y="0"/>
                </a:lnTo>
                <a:lnTo>
                  <a:pt x="6538880" y="6919449"/>
                </a:lnTo>
                <a:lnTo>
                  <a:pt x="0" y="6919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7719" y="1210765"/>
            <a:ext cx="9267196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CEBOLA E PELE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1501" y="2868929"/>
            <a:ext cx="8857452" cy="5674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9"/>
              </a:lnSpc>
            </a:pP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LESÕES DE PELE E CÉLULAS</a:t>
            </a:r>
          </a:p>
          <a:p>
            <a:pPr algn="l">
              <a:lnSpc>
                <a:spcPts val="5699"/>
              </a:lnSpc>
            </a:pP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</a:t>
            </a:r>
            <a:r>
              <a:rPr lang="en-US" sz="37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</a:t>
            </a: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uçõ</a:t>
            </a:r>
            <a:r>
              <a:rPr lang="en-US" sz="37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</a:t>
            </a: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:</a:t>
            </a:r>
          </a:p>
          <a:p>
            <a:pPr algn="l">
              <a:lnSpc>
                <a:spcPts val="5699"/>
              </a:lnSpc>
            </a:pP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 a parte interna de uma cebola na área afetada e prenda com fita adesiva ou enrole para mantê-la no lugar.</a:t>
            </a:r>
          </a:p>
          <a:p>
            <a:pPr algn="l">
              <a:lnSpc>
                <a:spcPts val="5699"/>
              </a:lnSpc>
            </a:pP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</a:t>
            </a:r>
            <a:r>
              <a:rPr lang="en-US" sz="37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</a:t>
            </a: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</a:t>
            </a:r>
            <a:r>
              <a:rPr lang="en-US" sz="37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pa</a:t>
            </a:r>
            <a:r>
              <a:rPr lang="en-US" sz="3799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</a:t>
            </a: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a: queimaduras, feridas, infecções de pele, inflamações, herpes labial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575" y="-193803"/>
            <a:ext cx="18787648" cy="12540755"/>
          </a:xfrm>
          <a:custGeom>
            <a:avLst/>
            <a:gdLst/>
            <a:ahLst/>
            <a:cxnLst/>
            <a:rect l="l" t="t" r="r" b="b"/>
            <a:pathLst>
              <a:path w="18787648" h="12540755">
                <a:moveTo>
                  <a:pt x="0" y="0"/>
                </a:moveTo>
                <a:lnTo>
                  <a:pt x="18787648" y="0"/>
                </a:lnTo>
                <a:lnTo>
                  <a:pt x="18787648" y="12540755"/>
                </a:lnTo>
                <a:lnTo>
                  <a:pt x="0" y="12540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69960" y="-1563362"/>
            <a:ext cx="5997321" cy="8229600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0" y="0"/>
                </a:lnTo>
                <a:lnTo>
                  <a:pt x="5997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79699" y="2551438"/>
            <a:ext cx="5913365" cy="6706862"/>
          </a:xfrm>
          <a:custGeom>
            <a:avLst/>
            <a:gdLst/>
            <a:ahLst/>
            <a:cxnLst/>
            <a:rect l="l" t="t" r="r" b="b"/>
            <a:pathLst>
              <a:path w="5913365" h="6706862">
                <a:moveTo>
                  <a:pt x="0" y="0"/>
                </a:moveTo>
                <a:lnTo>
                  <a:pt x="5913365" y="0"/>
                </a:lnTo>
                <a:lnTo>
                  <a:pt x="5913365" y="6706862"/>
                </a:lnTo>
                <a:lnTo>
                  <a:pt x="0" y="6706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117" r="-3511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1028700" y="507722"/>
            <a:ext cx="16342070" cy="89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9"/>
              </a:lnSpc>
            </a:pPr>
            <a:r>
              <a:rPr lang="en-US" sz="64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CEBOLA E CRESCIMENTO CAPILAR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8337" y="2802636"/>
            <a:ext cx="10248059" cy="638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3" lvl="1" indent="-485777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Partes iguais de caldo de cebola e gel de aloe vera (fresco)Misture tudo</a:t>
            </a:r>
          </a:p>
          <a:p>
            <a:pPr marL="971553" lvl="1" indent="-485777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 nas áreas calvas/ralas e deixe agir durante a noite</a:t>
            </a:r>
          </a:p>
          <a:p>
            <a:pPr algn="l">
              <a:lnSpc>
                <a:spcPts val="6300"/>
              </a:lnSpc>
            </a:pPr>
            <a:endParaRPr lang="en-US" sz="450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</a:t>
            </a:r>
            <a:r>
              <a:rPr lang="en-US" sz="4500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</a:t>
            </a:r>
            <a:r>
              <a:rPr lang="en-US" sz="45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</a:t>
            </a:r>
            <a:r>
              <a:rPr lang="en-US" sz="4500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5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pa</a:t>
            </a:r>
            <a:r>
              <a:rPr lang="en-US" sz="4500" u="none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</a:t>
            </a:r>
            <a:r>
              <a:rPr lang="en-US" sz="45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a: calvície e áreas com queda de cabelo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5" name="Freeform 5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83550" y="-1221381"/>
            <a:ext cx="20546666" cy="12729761"/>
          </a:xfrm>
          <a:custGeom>
            <a:avLst/>
            <a:gdLst/>
            <a:ahLst/>
            <a:cxnLst/>
            <a:rect l="l" t="t" r="r" b="b"/>
            <a:pathLst>
              <a:path w="20546666" h="12729761">
                <a:moveTo>
                  <a:pt x="0" y="0"/>
                </a:moveTo>
                <a:lnTo>
                  <a:pt x="20546666" y="0"/>
                </a:lnTo>
                <a:lnTo>
                  <a:pt x="20546666" y="12729762"/>
                </a:lnTo>
                <a:lnTo>
                  <a:pt x="0" y="12729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5000"/>
            </a:blip>
            <a:stretch>
              <a:fillRect t="-4071" b="-407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425138" y="2773171"/>
            <a:ext cx="4610306" cy="3071616"/>
          </a:xfrm>
          <a:custGeom>
            <a:avLst/>
            <a:gdLst/>
            <a:ahLst/>
            <a:cxnLst/>
            <a:rect l="l" t="t" r="r" b="b"/>
            <a:pathLst>
              <a:path w="4610306" h="3071616">
                <a:moveTo>
                  <a:pt x="0" y="0"/>
                </a:moveTo>
                <a:lnTo>
                  <a:pt x="4610307" y="0"/>
                </a:lnTo>
                <a:lnTo>
                  <a:pt x="4610307" y="3071616"/>
                </a:lnTo>
                <a:lnTo>
                  <a:pt x="0" y="3071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67251" y="369971"/>
            <a:ext cx="13541727" cy="907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0"/>
              </a:lnSpc>
            </a:pPr>
            <a:endParaRPr dirty="0"/>
          </a:p>
          <a:p>
            <a:pPr algn="l">
              <a:lnSpc>
                <a:spcPts val="4820"/>
              </a:lnSpc>
            </a:pPr>
            <a:r>
              <a:rPr lang="en-US" sz="3213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CEBOLA E ARTICULAÇÕES, TORÇÕES</a:t>
            </a:r>
          </a:p>
          <a:p>
            <a:pPr algn="l">
              <a:lnSpc>
                <a:spcPts val="4820"/>
              </a:lnSpc>
            </a:pP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: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a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parte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interna de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uma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cebola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na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área</a:t>
            </a:r>
            <a:endParaRPr lang="en-US" sz="3213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820"/>
              </a:lnSpc>
            </a:pP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afetada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e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prenda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com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fita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adesiva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ou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enrole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para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mantê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-la no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lugar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.</a:t>
            </a:r>
          </a:p>
          <a:p>
            <a:pPr algn="l">
              <a:lnSpc>
                <a:spcPts val="4820"/>
              </a:lnSpc>
            </a:pP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Bom para: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entorses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e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inchaço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nas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articulações</a:t>
            </a:r>
            <a:endParaRPr lang="en-US" sz="3213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820"/>
              </a:lnSpc>
            </a:pPr>
            <a:endParaRPr lang="en-US" sz="3213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820"/>
              </a:lnSpc>
            </a:pPr>
            <a:endParaRPr lang="en-US" sz="3213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820"/>
              </a:lnSpc>
            </a:pPr>
            <a:endParaRPr lang="en-US" sz="3213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820"/>
              </a:lnSpc>
            </a:pPr>
            <a:endParaRPr lang="en-US" sz="3213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820"/>
              </a:lnSpc>
            </a:pPr>
            <a:r>
              <a:rPr lang="en-US" sz="3213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CEBOLA e INFECÇÃO OCULAR</a:t>
            </a:r>
          </a:p>
          <a:p>
            <a:pPr algn="l">
              <a:lnSpc>
                <a:spcPts val="4820"/>
              </a:lnSpc>
            </a:pP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: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caldo de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cebola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resfriado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no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olho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. Pode-se usar um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conta-gotas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ou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umedecer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uma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gaze no caldo de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cebola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e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aplicar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no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olho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.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Não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causa </a:t>
            </a:r>
            <a:r>
              <a:rPr lang="en-US" sz="3213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queimação</a:t>
            </a:r>
            <a:r>
              <a:rPr lang="en-US" sz="3213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.</a:t>
            </a:r>
          </a:p>
          <a:p>
            <a:pPr algn="l">
              <a:lnSpc>
                <a:spcPts val="4299"/>
              </a:lnSpc>
            </a:pPr>
            <a:r>
              <a:rPr lang="en-US" sz="2866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Bom para: </a:t>
            </a:r>
            <a:r>
              <a:rPr lang="en-US" sz="2866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infecções</a:t>
            </a:r>
            <a:r>
              <a:rPr lang="en-US" sz="2866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866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oculares</a:t>
            </a:r>
            <a:r>
              <a:rPr lang="en-US" sz="2866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(</a:t>
            </a:r>
            <a:r>
              <a:rPr lang="en-US" sz="2866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blefarite</a:t>
            </a:r>
            <a:r>
              <a:rPr lang="en-US" sz="2866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2866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conjuntivite</a:t>
            </a:r>
            <a:r>
              <a:rPr lang="en-US" sz="2866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)</a:t>
            </a:r>
          </a:p>
          <a:p>
            <a:pPr algn="l">
              <a:lnSpc>
                <a:spcPts val="4299"/>
              </a:lnSpc>
            </a:pPr>
            <a:endParaRPr lang="en-US" sz="2866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 t="-13585" b="-1358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27001" y="303325"/>
            <a:ext cx="12523252" cy="9388302"/>
            <a:chOff x="0" y="0"/>
            <a:chExt cx="1057872" cy="793054"/>
          </a:xfrm>
        </p:grpSpPr>
        <p:sp>
          <p:nvSpPr>
            <p:cNvPr id="5" name="Freeform 5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950277" y="1610963"/>
            <a:ext cx="7531526" cy="7314995"/>
          </a:xfrm>
          <a:custGeom>
            <a:avLst/>
            <a:gdLst/>
            <a:ahLst/>
            <a:cxnLst/>
            <a:rect l="l" t="t" r="r" b="b"/>
            <a:pathLst>
              <a:path w="7531526" h="7314995">
                <a:moveTo>
                  <a:pt x="0" y="0"/>
                </a:moveTo>
                <a:lnTo>
                  <a:pt x="7531526" y="0"/>
                </a:lnTo>
                <a:lnTo>
                  <a:pt x="7531526" y="7314995"/>
                </a:lnTo>
                <a:lnTo>
                  <a:pt x="0" y="7314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508" r="-2050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71521" y="438193"/>
            <a:ext cx="9778756" cy="102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  <a:spcBef>
                <a:spcPct val="0"/>
              </a:spcBef>
            </a:pPr>
            <a:r>
              <a:rPr lang="en-US" sz="57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CATAPLASMA DE CEBOLA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5111" y="1588815"/>
            <a:ext cx="9939069" cy="739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Aplique camadas de cebola nas áreas da pele e cubra com papel-toalha.</a:t>
            </a:r>
          </a:p>
          <a:p>
            <a:pPr marL="777238" lvl="1" indent="-388619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Sele com plástico; se a área for pequena, sele com um curativo.</a:t>
            </a:r>
          </a:p>
          <a:p>
            <a:pPr marL="777238" lvl="1" indent="-388619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Para problemas respiratórios - aqueça uma cebola picada com água até ficar macia e morna.</a:t>
            </a:r>
          </a:p>
          <a:p>
            <a:pPr marL="777238" lvl="1" indent="-388619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Enrole-a em uma toalha ou use um travesseiro e coloque-a sobre o peito.</a:t>
            </a:r>
          </a:p>
          <a:p>
            <a:pPr marL="777238" lvl="1" indent="-388619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Use uma camisa justa para manter a toalha no lugar.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0923" y="0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t="-13825" b="-138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46400" y="449349"/>
            <a:ext cx="12523252" cy="9388302"/>
            <a:chOff x="0" y="0"/>
            <a:chExt cx="1057872" cy="793054"/>
          </a:xfrm>
        </p:grpSpPr>
        <p:sp>
          <p:nvSpPr>
            <p:cNvPr id="5" name="Freeform 5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85725"/>
              <a:ext cx="829272" cy="87877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2125804" y="1667916"/>
            <a:ext cx="5633854" cy="6356958"/>
          </a:xfrm>
          <a:custGeom>
            <a:avLst/>
            <a:gdLst/>
            <a:ahLst/>
            <a:cxnLst/>
            <a:rect l="l" t="t" r="r" b="b"/>
            <a:pathLst>
              <a:path w="5633854" h="6356958">
                <a:moveTo>
                  <a:pt x="0" y="0"/>
                </a:moveTo>
                <a:lnTo>
                  <a:pt x="5633854" y="0"/>
                </a:lnTo>
                <a:lnTo>
                  <a:pt x="563385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421956"/>
            <a:ext cx="11359104" cy="105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  <a:spcBef>
                <a:spcPct val="0"/>
              </a:spcBef>
            </a:pPr>
            <a:r>
              <a:rPr lang="en-US" sz="58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ALOE VERA E DIGESTÃO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5938" y="1378269"/>
            <a:ext cx="9788556" cy="814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33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Modo de usar:</a:t>
            </a:r>
          </a:p>
          <a:p>
            <a:pPr marL="712470" lvl="1" indent="-356235" algn="l">
              <a:lnSpc>
                <a:spcPts val="4950"/>
              </a:lnSpc>
              <a:buFont typeface="Arial"/>
              <a:buChar char="•"/>
            </a:pPr>
            <a:r>
              <a:rPr lang="en-US" sz="33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Corte uma folha da planta, corte a parte inferior mais larga para expor o gel e deixe descansar na água durante a noite. Troque a água diariamente. </a:t>
            </a:r>
          </a:p>
          <a:p>
            <a:pPr marL="712470" lvl="1" indent="-356235" algn="l">
              <a:lnSpc>
                <a:spcPts val="4950"/>
              </a:lnSpc>
              <a:buFont typeface="Arial"/>
              <a:buChar char="•"/>
            </a:pPr>
            <a:r>
              <a:rPr lang="en-US" sz="33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Depois que a babosa ficar de molho por pelo menos uma noite, retire a casca e coma o gel de dentro (cerca de 2,5 cm x 2,5 cm).</a:t>
            </a:r>
          </a:p>
          <a:p>
            <a:pPr marL="712470" lvl="1" indent="-356235" algn="l">
              <a:lnSpc>
                <a:spcPts val="4950"/>
              </a:lnSpc>
              <a:buFont typeface="Arial"/>
              <a:buChar char="•"/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Bom para:</a:t>
            </a:r>
          </a:p>
          <a:p>
            <a:pPr algn="l">
              <a:lnSpc>
                <a:spcPts val="4950"/>
              </a:lnSpc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Ingestão, intestino permeável, úlceras, quaisquer problemas digestivos, azia.</a:t>
            </a:r>
          </a:p>
          <a:p>
            <a:pPr marL="712470" lvl="1" indent="-356235" algn="l">
              <a:lnSpc>
                <a:spcPts val="4950"/>
              </a:lnSpc>
              <a:buFont typeface="Arial"/>
              <a:buChar char="•"/>
            </a:pPr>
            <a:r>
              <a:rPr lang="en-US" sz="33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Se aplicado em uma área pequena, sele com um curativo.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543051" y="5108980"/>
            <a:ext cx="1032439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543051" y="6137680"/>
            <a:ext cx="1032439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 rot="5400000">
            <a:off x="3680089" y="4470981"/>
            <a:ext cx="500647" cy="438066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7BA544">
                <a:alpha val="8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3680089" y="5499681"/>
            <a:ext cx="500647" cy="43806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7BA544">
                <a:alpha val="8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4543051" y="7166380"/>
            <a:ext cx="1032439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4543051" y="8220358"/>
            <a:ext cx="1032439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 rot="5400000">
            <a:off x="3680089" y="6528381"/>
            <a:ext cx="500647" cy="438066"/>
            <a:chOff x="0" y="0"/>
            <a:chExt cx="812800" cy="711200"/>
          </a:xfrm>
        </p:grpSpPr>
        <p:sp>
          <p:nvSpPr>
            <p:cNvPr id="14" name="Freeform 14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7BA544">
                <a:alpha val="8980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3680089" y="7578671"/>
            <a:ext cx="500647" cy="43806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7BA544">
                <a:alpha val="8980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4"/>
              <a:stretch>
                <a:fillRect t="-26010" b="-26010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27" name="Freeform 27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4C6637">
                <a:alpha val="89804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312714" y="-321473"/>
            <a:ext cx="14319000" cy="3541681"/>
            <a:chOff x="0" y="0"/>
            <a:chExt cx="1437638" cy="355587"/>
          </a:xfrm>
        </p:grpSpPr>
        <p:sp>
          <p:nvSpPr>
            <p:cNvPr id="30" name="Freeform 30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7BA54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543051" y="4188230"/>
            <a:ext cx="10324398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Materiais simples e de fácil acesso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543051" y="5216930"/>
            <a:ext cx="10324398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Fundação: Obediência às leis de saúde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543051" y="6245630"/>
            <a:ext cx="10324398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Protocolo de dieta anti-inflamatória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543051" y="7295920"/>
            <a:ext cx="10324398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Balanceado | Não processado | À base de plantas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29437" y="182420"/>
            <a:ext cx="11181137" cy="234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PRINCÍPIOS DOS REMÉDIOS NATURAIS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42" name="TextBox 42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4807" y="-92420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6" y="0"/>
                </a:lnTo>
                <a:lnTo>
                  <a:pt x="20543616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t="-13945" b="-139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46400" y="449349"/>
            <a:ext cx="12523252" cy="9388302"/>
            <a:chOff x="0" y="0"/>
            <a:chExt cx="1057872" cy="793054"/>
          </a:xfrm>
        </p:grpSpPr>
        <p:sp>
          <p:nvSpPr>
            <p:cNvPr id="5" name="Freeform 5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118322" y="1790258"/>
            <a:ext cx="6789744" cy="6594539"/>
          </a:xfrm>
          <a:custGeom>
            <a:avLst/>
            <a:gdLst/>
            <a:ahLst/>
            <a:cxnLst/>
            <a:rect l="l" t="t" r="r" b="b"/>
            <a:pathLst>
              <a:path w="6789744" h="6594539">
                <a:moveTo>
                  <a:pt x="0" y="0"/>
                </a:moveTo>
                <a:lnTo>
                  <a:pt x="6789744" y="0"/>
                </a:lnTo>
                <a:lnTo>
                  <a:pt x="6789744" y="6594539"/>
                </a:lnTo>
                <a:lnTo>
                  <a:pt x="0" y="6594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50" r="-1475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69220" y="439101"/>
            <a:ext cx="9239661" cy="102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  <a:spcBef>
                <a:spcPct val="0"/>
              </a:spcBef>
            </a:pPr>
            <a:r>
              <a:rPr lang="en-US" sz="57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PELE E ALOE VERA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4658" y="2046862"/>
            <a:ext cx="9921577" cy="633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33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ALOE VERA e PELE</a:t>
            </a:r>
          </a:p>
          <a:p>
            <a:pPr algn="l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Instruções: Após o aloe vera ter sido deixado de molho por pelo menos uma noite, retire a pele e aplique o gel topicamente.</a:t>
            </a:r>
          </a:p>
          <a:p>
            <a:pPr marL="734059" lvl="1" indent="-367030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Bom para: Acne, herpes labial, queimaduras, cicatrizes, infecções de pele.</a:t>
            </a:r>
          </a:p>
          <a:p>
            <a:pPr marL="734059" lvl="1" indent="-367030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Também pode soltar resíduos em feridas aplicando aloe vera durante a noite e removendo os resíduos posteriormente, por exemplo: cascalho em um joelho/ferida.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 t="-13945" b="-139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68011" y="1177722"/>
            <a:ext cx="12523252" cy="8080578"/>
            <a:chOff x="0" y="0"/>
            <a:chExt cx="1057872" cy="682587"/>
          </a:xfrm>
        </p:grpSpPr>
        <p:sp>
          <p:nvSpPr>
            <p:cNvPr id="5" name="Freeform 5"/>
            <p:cNvSpPr/>
            <p:nvPr/>
          </p:nvSpPr>
          <p:spPr>
            <a:xfrm>
              <a:off x="4855" y="0"/>
              <a:ext cx="1048161" cy="682588"/>
            </a:xfrm>
            <a:custGeom>
              <a:avLst/>
              <a:gdLst/>
              <a:ahLst/>
              <a:cxnLst/>
              <a:rect l="l" t="t" r="r" b="b"/>
              <a:pathLst>
                <a:path w="1048161" h="682588">
                  <a:moveTo>
                    <a:pt x="1040366" y="362541"/>
                  </a:moveTo>
                  <a:lnTo>
                    <a:pt x="862467" y="661340"/>
                  </a:lnTo>
                  <a:cubicBezTo>
                    <a:pt x="854623" y="674515"/>
                    <a:pt x="840422" y="682588"/>
                    <a:pt x="825089" y="682588"/>
                  </a:cubicBezTo>
                  <a:lnTo>
                    <a:pt x="223073" y="682588"/>
                  </a:lnTo>
                  <a:cubicBezTo>
                    <a:pt x="207740" y="682588"/>
                    <a:pt x="193539" y="674515"/>
                    <a:pt x="185695" y="661340"/>
                  </a:cubicBezTo>
                  <a:lnTo>
                    <a:pt x="7795" y="362541"/>
                  </a:lnTo>
                  <a:cubicBezTo>
                    <a:pt x="0" y="349449"/>
                    <a:pt x="0" y="333139"/>
                    <a:pt x="7795" y="320046"/>
                  </a:cubicBezTo>
                  <a:lnTo>
                    <a:pt x="185695" y="21247"/>
                  </a:lnTo>
                  <a:cubicBezTo>
                    <a:pt x="193539" y="8072"/>
                    <a:pt x="207740" y="0"/>
                    <a:pt x="223073" y="0"/>
                  </a:cubicBezTo>
                  <a:lnTo>
                    <a:pt x="825089" y="0"/>
                  </a:lnTo>
                  <a:cubicBezTo>
                    <a:pt x="840422" y="0"/>
                    <a:pt x="854623" y="8072"/>
                    <a:pt x="862467" y="21247"/>
                  </a:cubicBezTo>
                  <a:lnTo>
                    <a:pt x="1040366" y="320046"/>
                  </a:lnTo>
                  <a:cubicBezTo>
                    <a:pt x="1048162" y="333139"/>
                    <a:pt x="1048162" y="349449"/>
                    <a:pt x="1040366" y="362541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749262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996085" y="1745468"/>
            <a:ext cx="6997234" cy="6796063"/>
          </a:xfrm>
          <a:custGeom>
            <a:avLst/>
            <a:gdLst/>
            <a:ahLst/>
            <a:cxnLst/>
            <a:rect l="l" t="t" r="r" b="b"/>
            <a:pathLst>
              <a:path w="6997234" h="6796063">
                <a:moveTo>
                  <a:pt x="0" y="0"/>
                </a:moveTo>
                <a:lnTo>
                  <a:pt x="6997233" y="0"/>
                </a:lnTo>
                <a:lnTo>
                  <a:pt x="6997233" y="6796064"/>
                </a:lnTo>
                <a:lnTo>
                  <a:pt x="0" y="6796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89" r="-2288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0942" y="150925"/>
            <a:ext cx="15407685" cy="102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  <a:spcBef>
                <a:spcPct val="0"/>
              </a:spcBef>
            </a:pPr>
            <a:r>
              <a:rPr lang="en-US" sz="57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ALHO E RESFRIADOS/INFECÇÕES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0369" y="1548765"/>
            <a:ext cx="10960035" cy="7709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r>
              <a:rPr lang="en-US" sz="29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ALHO e RESFRIADOS/INFECÇÕES</a:t>
            </a:r>
          </a:p>
          <a:p>
            <a:pPr algn="l">
              <a:lnSpc>
                <a:spcPts val="4350"/>
              </a:lnSpc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2 dentes pequenos de alho picados</a:t>
            </a:r>
          </a:p>
          <a:p>
            <a:pPr algn="l">
              <a:lnSpc>
                <a:spcPts val="4350"/>
              </a:lnSpc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 colher de sopa de suco de limão/lima</a:t>
            </a:r>
          </a:p>
          <a:p>
            <a:pPr algn="l">
              <a:lnSpc>
                <a:spcPts val="4350"/>
              </a:lnSpc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113 ml de água</a:t>
            </a:r>
          </a:p>
          <a:p>
            <a:pPr algn="l">
              <a:lnSpc>
                <a:spcPts val="4350"/>
              </a:lnSpc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Misture os 3 ingredientes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endParaRPr lang="en-US" sz="290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PREVENÇÃO:</a:t>
            </a: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Beba 3 vezes ao dia com as refeições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RESFRIADOS:</a:t>
            </a: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3 vezes ao dia por 3 dias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</a:t>
            </a:r>
            <a:r>
              <a:rPr lang="en-US" sz="29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NFECÇÃO URINÁRIA: </a:t>
            </a: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3 vezes ao dia por 5 dias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</a:t>
            </a:r>
            <a:r>
              <a:rPr lang="en-US" sz="29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NFECÇÃO RENAL:</a:t>
            </a: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3 vezes ao dia por 2 semanas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INFECÇÃO DE PELE GRAVE:</a:t>
            </a: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3 vezes ao dia por 2 semanas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(ou até que a inflamação seja resolvida)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Observação: SEMPRE BEBA COM AS REFEIÇÕES, use canudo,</a:t>
            </a:r>
          </a:p>
          <a:p>
            <a:pPr algn="l">
              <a:lnSpc>
                <a:spcPts val="4350"/>
              </a:lnSpc>
              <a:spcBef>
                <a:spcPct val="0"/>
              </a:spcBef>
            </a:pPr>
            <a:r>
              <a:rPr lang="en-US" sz="29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 exposição ao esmalte dos dentes pode causar sua quebra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t="-13945" b="-139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657916" y="1546608"/>
            <a:ext cx="12523252" cy="8400915"/>
            <a:chOff x="0" y="0"/>
            <a:chExt cx="1057872" cy="709647"/>
          </a:xfrm>
        </p:grpSpPr>
        <p:sp>
          <p:nvSpPr>
            <p:cNvPr id="5" name="Freeform 5"/>
            <p:cNvSpPr/>
            <p:nvPr/>
          </p:nvSpPr>
          <p:spPr>
            <a:xfrm>
              <a:off x="4676" y="0"/>
              <a:ext cx="1048519" cy="709647"/>
            </a:xfrm>
            <a:custGeom>
              <a:avLst/>
              <a:gdLst/>
              <a:ahLst/>
              <a:cxnLst/>
              <a:rect l="l" t="t" r="r" b="b"/>
              <a:pathLst>
                <a:path w="1048519" h="709647">
                  <a:moveTo>
                    <a:pt x="1040907" y="376282"/>
                  </a:moveTo>
                  <a:lnTo>
                    <a:pt x="862285" y="688189"/>
                  </a:lnTo>
                  <a:cubicBezTo>
                    <a:pt x="854684" y="701460"/>
                    <a:pt x="840561" y="709647"/>
                    <a:pt x="825268" y="709647"/>
                  </a:cubicBezTo>
                  <a:lnTo>
                    <a:pt x="223252" y="709647"/>
                  </a:lnTo>
                  <a:cubicBezTo>
                    <a:pt x="207959" y="709647"/>
                    <a:pt x="193835" y="701460"/>
                    <a:pt x="186235" y="688189"/>
                  </a:cubicBezTo>
                  <a:lnTo>
                    <a:pt x="7613" y="376282"/>
                  </a:lnTo>
                  <a:cubicBezTo>
                    <a:pt x="0" y="362989"/>
                    <a:pt x="0" y="346658"/>
                    <a:pt x="7613" y="333365"/>
                  </a:cubicBezTo>
                  <a:lnTo>
                    <a:pt x="186235" y="21458"/>
                  </a:lnTo>
                  <a:cubicBezTo>
                    <a:pt x="193835" y="8187"/>
                    <a:pt x="207959" y="0"/>
                    <a:pt x="223252" y="0"/>
                  </a:cubicBezTo>
                  <a:lnTo>
                    <a:pt x="825268" y="0"/>
                  </a:lnTo>
                  <a:cubicBezTo>
                    <a:pt x="840561" y="0"/>
                    <a:pt x="854684" y="8187"/>
                    <a:pt x="862285" y="21458"/>
                  </a:cubicBezTo>
                  <a:lnTo>
                    <a:pt x="1040907" y="333365"/>
                  </a:lnTo>
                  <a:cubicBezTo>
                    <a:pt x="1048520" y="346658"/>
                    <a:pt x="1048520" y="362989"/>
                    <a:pt x="1040907" y="376282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776322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79607" y="2542967"/>
            <a:ext cx="6597887" cy="6408198"/>
          </a:xfrm>
          <a:custGeom>
            <a:avLst/>
            <a:gdLst/>
            <a:ahLst/>
            <a:cxnLst/>
            <a:rect l="l" t="t" r="r" b="b"/>
            <a:pathLst>
              <a:path w="6597887" h="6408198">
                <a:moveTo>
                  <a:pt x="0" y="0"/>
                </a:moveTo>
                <a:lnTo>
                  <a:pt x="6597886" y="0"/>
                </a:lnTo>
                <a:lnTo>
                  <a:pt x="6597886" y="6408197"/>
                </a:lnTo>
                <a:lnTo>
                  <a:pt x="0" y="640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568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12347" y="150925"/>
            <a:ext cx="12303848" cy="102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  <a:spcBef>
                <a:spcPct val="0"/>
              </a:spcBef>
            </a:pPr>
            <a:r>
              <a:rPr lang="en-US" sz="57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ALHO E INFECÇÃO DE OUVIDO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169" y="2234245"/>
            <a:ext cx="10137746" cy="693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  <a:spcBef>
                <a:spcPct val="0"/>
              </a:spcBef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Instruções: Retire a casca do dente de alho, não esmague, e insira no ouvido por algumas horas.</a:t>
            </a:r>
          </a:p>
          <a:p>
            <a:pPr algn="l">
              <a:lnSpc>
                <a:spcPts val="4649"/>
              </a:lnSpc>
              <a:spcBef>
                <a:spcPct val="0"/>
              </a:spcBef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OU</a:t>
            </a:r>
          </a:p>
          <a:p>
            <a:pPr algn="l">
              <a:lnSpc>
                <a:spcPts val="4649"/>
              </a:lnSpc>
              <a:spcBef>
                <a:spcPct val="0"/>
              </a:spcBef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 dente de alho</a:t>
            </a:r>
          </a:p>
          <a:p>
            <a:pPr algn="l">
              <a:lnSpc>
                <a:spcPts val="4649"/>
              </a:lnSpc>
              <a:spcBef>
                <a:spcPct val="0"/>
              </a:spcBef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 colher de chá de azeite</a:t>
            </a:r>
          </a:p>
          <a:p>
            <a:pPr algn="l">
              <a:lnSpc>
                <a:spcPts val="4649"/>
              </a:lnSpc>
              <a:spcBef>
                <a:spcPct val="0"/>
              </a:spcBef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Instruções:</a:t>
            </a:r>
          </a:p>
          <a:p>
            <a:pPr algn="l">
              <a:lnSpc>
                <a:spcPts val="4649"/>
              </a:lnSpc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Pique o alho, pode usar um espremedor de alho. Coloque o alho picado em um pano e aperte-o para obter apenas o azeite. Misture o óleo de alho com o azeite. Aplique 3 gotas da mistura de óleos no ouvido infectado.</a:t>
            </a:r>
          </a:p>
          <a:p>
            <a:pPr marL="669289" lvl="1" indent="-334645" algn="l">
              <a:lnSpc>
                <a:spcPts val="4649"/>
              </a:lnSpc>
              <a:buFont typeface="Arial"/>
              <a:buChar char="•"/>
            </a:pPr>
            <a:r>
              <a:rPr lang="en-US" sz="30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Uso: Duas vezes ao dia durante 1 semana, se for grave. Se for leve, duas vezes ao dia até a dor desaparecer.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t="-13945" b="-139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625924" y="1610963"/>
            <a:ext cx="12523252" cy="6796063"/>
            <a:chOff x="0" y="0"/>
            <a:chExt cx="1057872" cy="574081"/>
          </a:xfrm>
        </p:grpSpPr>
        <p:sp>
          <p:nvSpPr>
            <p:cNvPr id="5" name="Freeform 5"/>
            <p:cNvSpPr/>
            <p:nvPr/>
          </p:nvSpPr>
          <p:spPr>
            <a:xfrm>
              <a:off x="5727" y="0"/>
              <a:ext cx="1046419" cy="574081"/>
            </a:xfrm>
            <a:custGeom>
              <a:avLst/>
              <a:gdLst/>
              <a:ahLst/>
              <a:cxnLst/>
              <a:rect l="l" t="t" r="r" b="b"/>
              <a:pathLst>
                <a:path w="1046419" h="574081">
                  <a:moveTo>
                    <a:pt x="1037857" y="307223"/>
                  </a:moveTo>
                  <a:lnTo>
                    <a:pt x="863232" y="553898"/>
                  </a:lnTo>
                  <a:cubicBezTo>
                    <a:pt x="854271" y="566557"/>
                    <a:pt x="839726" y="574081"/>
                    <a:pt x="824217" y="574081"/>
                  </a:cubicBezTo>
                  <a:lnTo>
                    <a:pt x="222201" y="574081"/>
                  </a:lnTo>
                  <a:cubicBezTo>
                    <a:pt x="206692" y="574081"/>
                    <a:pt x="192146" y="566557"/>
                    <a:pt x="183185" y="553898"/>
                  </a:cubicBezTo>
                  <a:lnTo>
                    <a:pt x="8561" y="307223"/>
                  </a:lnTo>
                  <a:cubicBezTo>
                    <a:pt x="0" y="295130"/>
                    <a:pt x="0" y="278951"/>
                    <a:pt x="8561" y="266858"/>
                  </a:cubicBezTo>
                  <a:lnTo>
                    <a:pt x="183185" y="20183"/>
                  </a:lnTo>
                  <a:cubicBezTo>
                    <a:pt x="192146" y="7524"/>
                    <a:pt x="206692" y="0"/>
                    <a:pt x="222201" y="0"/>
                  </a:cubicBezTo>
                  <a:lnTo>
                    <a:pt x="824217" y="0"/>
                  </a:lnTo>
                  <a:cubicBezTo>
                    <a:pt x="839726" y="0"/>
                    <a:pt x="854271" y="7524"/>
                    <a:pt x="863232" y="20183"/>
                  </a:cubicBezTo>
                  <a:lnTo>
                    <a:pt x="1037857" y="266858"/>
                  </a:lnTo>
                  <a:cubicBezTo>
                    <a:pt x="1046418" y="278951"/>
                    <a:pt x="1046418" y="295130"/>
                    <a:pt x="1037857" y="307223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640756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029780" y="1751529"/>
            <a:ext cx="6707781" cy="6514932"/>
          </a:xfrm>
          <a:custGeom>
            <a:avLst/>
            <a:gdLst/>
            <a:ahLst/>
            <a:cxnLst/>
            <a:rect l="l" t="t" r="r" b="b"/>
            <a:pathLst>
              <a:path w="6707781" h="6514932">
                <a:moveTo>
                  <a:pt x="0" y="0"/>
                </a:moveTo>
                <a:lnTo>
                  <a:pt x="6707781" y="0"/>
                </a:lnTo>
                <a:lnTo>
                  <a:pt x="6707781" y="6514932"/>
                </a:lnTo>
                <a:lnTo>
                  <a:pt x="0" y="6514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50" r="-1475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5938" y="302515"/>
            <a:ext cx="16655090" cy="159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3"/>
              </a:lnSpc>
            </a:pPr>
            <a:r>
              <a:rPr lang="en-US" sz="63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CARVÃO ATIVADO ORGÂNICO DE QUALIDADE ALIMENTAR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998" y="2153399"/>
            <a:ext cx="10951787" cy="764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  <a:spcBef>
                <a:spcPct val="0"/>
              </a:spcBef>
            </a:pPr>
            <a:r>
              <a:rPr lang="en-US" sz="31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Por que carvão? Absorção</a:t>
            </a:r>
          </a:p>
          <a:p>
            <a:pPr algn="l">
              <a:lnSpc>
                <a:spcPts val="4650"/>
              </a:lnSpc>
              <a:spcBef>
                <a:spcPct val="0"/>
              </a:spcBef>
            </a:pPr>
            <a:endParaRPr lang="en-US" sz="3100" b="1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650"/>
              </a:lnSpc>
              <a:spcBef>
                <a:spcPct val="0"/>
              </a:spcBef>
            </a:pPr>
            <a:r>
              <a:rPr lang="en-US" sz="31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CARVÃO E INFECÇÃO GENGIVAL/GENGIVITE</a:t>
            </a:r>
          </a:p>
          <a:p>
            <a:pPr algn="l">
              <a:lnSpc>
                <a:spcPts val="4650"/>
              </a:lnSpc>
              <a:spcBef>
                <a:spcPct val="0"/>
              </a:spcBef>
            </a:pPr>
            <a:r>
              <a:rPr lang="en-US" sz="31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Prevenção</a:t>
            </a:r>
          </a:p>
          <a:p>
            <a:pPr algn="l">
              <a:lnSpc>
                <a:spcPts val="4650"/>
              </a:lnSpc>
              <a:spcBef>
                <a:spcPct val="0"/>
              </a:spcBef>
            </a:pPr>
            <a:r>
              <a:rPr lang="en-US" sz="31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Instruções: Umedeça a escova de dentes e bata as cerdas no pó de carvão ativado. Aplique as cerdas na gengiva e nos dentes e deixe agir durante a noite. Enxágue pela manhã.</a:t>
            </a:r>
          </a:p>
          <a:p>
            <a:pPr algn="l">
              <a:lnSpc>
                <a:spcPts val="4650"/>
              </a:lnSpc>
              <a:spcBef>
                <a:spcPct val="0"/>
              </a:spcBef>
            </a:pPr>
            <a:endParaRPr lang="en-US" sz="310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650"/>
              </a:lnSpc>
              <a:spcBef>
                <a:spcPct val="0"/>
              </a:spcBef>
            </a:pPr>
            <a:r>
              <a:rPr lang="en-US" sz="31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CARVÃO E PICADAS DE ABELHA/PICADAS DE COBRA</a:t>
            </a:r>
          </a:p>
          <a:p>
            <a:pPr algn="l">
              <a:lnSpc>
                <a:spcPts val="4650"/>
              </a:lnSpc>
              <a:spcBef>
                <a:spcPct val="0"/>
              </a:spcBef>
            </a:pPr>
            <a:r>
              <a:rPr lang="en-US" sz="31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Instruções: Misture uma pasta com carvão e uma pequena quantidade de água. Aplique na picada de abelha ou cobra. Também pode ser aplicado em qualquer inflamação da pele.</a:t>
            </a:r>
          </a:p>
          <a:p>
            <a:pPr algn="l">
              <a:lnSpc>
                <a:spcPts val="4650"/>
              </a:lnSpc>
              <a:spcBef>
                <a:spcPct val="0"/>
              </a:spcBef>
            </a:pPr>
            <a:r>
              <a:rPr lang="en-US" sz="310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Observação: NÃO APLIQUE EM FERIDAS ABERTAS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4" name="Freeform 4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45023" y="1422674"/>
            <a:ext cx="8279350" cy="7606653"/>
          </a:xfrm>
          <a:custGeom>
            <a:avLst/>
            <a:gdLst/>
            <a:ahLst/>
            <a:cxnLst/>
            <a:rect l="l" t="t" r="r" b="b"/>
            <a:pathLst>
              <a:path w="8279350" h="7606653">
                <a:moveTo>
                  <a:pt x="0" y="0"/>
                </a:moveTo>
                <a:lnTo>
                  <a:pt x="8279350" y="0"/>
                </a:lnTo>
                <a:lnTo>
                  <a:pt x="8279350" y="7606653"/>
                </a:lnTo>
                <a:lnTo>
                  <a:pt x="0" y="7606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2436092" y="-1138880"/>
            <a:ext cx="20546666" cy="12729761"/>
          </a:xfrm>
          <a:custGeom>
            <a:avLst/>
            <a:gdLst/>
            <a:ahLst/>
            <a:cxnLst/>
            <a:rect l="l" t="t" r="r" b="b"/>
            <a:pathLst>
              <a:path w="20546666" h="12729761">
                <a:moveTo>
                  <a:pt x="0" y="0"/>
                </a:moveTo>
                <a:lnTo>
                  <a:pt x="20546666" y="0"/>
                </a:lnTo>
                <a:lnTo>
                  <a:pt x="20546666" y="12729761"/>
                </a:lnTo>
                <a:lnTo>
                  <a:pt x="0" y="1272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</a:blip>
            <a:stretch>
              <a:fillRect t="-4071" b="-407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578261" y="303325"/>
            <a:ext cx="11371991" cy="8525237"/>
            <a:chOff x="0" y="0"/>
            <a:chExt cx="1057872" cy="793054"/>
          </a:xfrm>
        </p:grpSpPr>
        <p:sp>
          <p:nvSpPr>
            <p:cNvPr id="10" name="Freeform 10"/>
            <p:cNvSpPr/>
            <p:nvPr/>
          </p:nvSpPr>
          <p:spPr>
            <a:xfrm>
              <a:off x="4622" y="0"/>
              <a:ext cx="1048628" cy="793054"/>
            </a:xfrm>
            <a:custGeom>
              <a:avLst/>
              <a:gdLst/>
              <a:ahLst/>
              <a:cxnLst/>
              <a:rect l="l" t="t" r="r" b="b"/>
              <a:pathLst>
                <a:path w="1048628" h="793054">
                  <a:moveTo>
                    <a:pt x="1040831" y="420762"/>
                  </a:moveTo>
                  <a:lnTo>
                    <a:pt x="862469" y="768820"/>
                  </a:lnTo>
                  <a:cubicBezTo>
                    <a:pt x="854845" y="783697"/>
                    <a:pt x="839535" y="793054"/>
                    <a:pt x="822818" y="793054"/>
                  </a:cubicBezTo>
                  <a:lnTo>
                    <a:pt x="225810" y="793054"/>
                  </a:lnTo>
                  <a:cubicBezTo>
                    <a:pt x="209093" y="793054"/>
                    <a:pt x="193783" y="783697"/>
                    <a:pt x="186159" y="768820"/>
                  </a:cubicBezTo>
                  <a:lnTo>
                    <a:pt x="7797" y="420762"/>
                  </a:lnTo>
                  <a:cubicBezTo>
                    <a:pt x="0" y="405546"/>
                    <a:pt x="0" y="387508"/>
                    <a:pt x="7797" y="372292"/>
                  </a:cubicBezTo>
                  <a:lnTo>
                    <a:pt x="186159" y="24235"/>
                  </a:lnTo>
                  <a:cubicBezTo>
                    <a:pt x="193783" y="9358"/>
                    <a:pt x="209093" y="0"/>
                    <a:pt x="225810" y="0"/>
                  </a:cubicBezTo>
                  <a:lnTo>
                    <a:pt x="822818" y="0"/>
                  </a:lnTo>
                  <a:cubicBezTo>
                    <a:pt x="839535" y="0"/>
                    <a:pt x="854845" y="9358"/>
                    <a:pt x="862469" y="24235"/>
                  </a:cubicBezTo>
                  <a:lnTo>
                    <a:pt x="1040831" y="372292"/>
                  </a:lnTo>
                  <a:cubicBezTo>
                    <a:pt x="1048628" y="387508"/>
                    <a:pt x="1048628" y="405546"/>
                    <a:pt x="1040831" y="420762"/>
                  </a:cubicBezTo>
                  <a:close/>
                </a:path>
              </a:pathLst>
            </a:custGeom>
            <a:solidFill>
              <a:srgbClr val="7BA54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445245" y="1287575"/>
            <a:ext cx="4716854" cy="6289138"/>
          </a:xfrm>
          <a:custGeom>
            <a:avLst/>
            <a:gdLst/>
            <a:ahLst/>
            <a:cxnLst/>
            <a:rect l="l" t="t" r="r" b="b"/>
            <a:pathLst>
              <a:path w="4716854" h="6289138">
                <a:moveTo>
                  <a:pt x="0" y="0"/>
                </a:moveTo>
                <a:lnTo>
                  <a:pt x="4716854" y="0"/>
                </a:lnTo>
                <a:lnTo>
                  <a:pt x="4716854" y="6289138"/>
                </a:lnTo>
                <a:lnTo>
                  <a:pt x="0" y="6289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666" r="-1666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331900"/>
            <a:ext cx="12955998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CARVÃO E DIGESTÃO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3278" y="1201850"/>
            <a:ext cx="10689857" cy="836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Receita: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 colher de sopa de carvão 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 copo de água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Misture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Uso: Beba antes de dormir ou quando apresentar os sintomas abaixo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Bom para: náuseas, vômitos, azia, diarreia, gases, intestino permeável</a:t>
            </a:r>
          </a:p>
          <a:p>
            <a:pPr algn="l">
              <a:lnSpc>
                <a:spcPts val="4799"/>
              </a:lnSpc>
            </a:pPr>
            <a:r>
              <a:rPr lang="en-US" sz="31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OU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2 colheres de sopa de carvão 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4 xícaras de água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Misture e deixe descansar até o carvão assentar</a:t>
            </a:r>
          </a:p>
          <a:p>
            <a:pPr algn="l">
              <a:lnSpc>
                <a:spcPts val="4799"/>
              </a:lnSpc>
            </a:pPr>
            <a:r>
              <a:rPr lang="en-US" sz="31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Uso: Use em enema para colite ulcerativa e quaisquer outros problemas digestivos.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4" name="Freeform 4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4471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7" name="Freeform 7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B7DC9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72204" y="-2324108"/>
            <a:ext cx="7213160" cy="10672259"/>
            <a:chOff x="0" y="0"/>
            <a:chExt cx="536934" cy="794422"/>
          </a:xfrm>
        </p:grpSpPr>
        <p:sp>
          <p:nvSpPr>
            <p:cNvPr id="10" name="Freeform 10"/>
            <p:cNvSpPr/>
            <p:nvPr/>
          </p:nvSpPr>
          <p:spPr>
            <a:xfrm>
              <a:off x="5456" y="0"/>
              <a:ext cx="526022" cy="794422"/>
            </a:xfrm>
            <a:custGeom>
              <a:avLst/>
              <a:gdLst/>
              <a:ahLst/>
              <a:cxnLst/>
              <a:rect l="l" t="t" r="r" b="b"/>
              <a:pathLst>
                <a:path w="526022" h="794422">
                  <a:moveTo>
                    <a:pt x="516813" y="425877"/>
                  </a:moveTo>
                  <a:lnTo>
                    <a:pt x="342942" y="765756"/>
                  </a:lnTo>
                  <a:cubicBezTo>
                    <a:pt x="333941" y="783352"/>
                    <a:pt x="315842" y="794422"/>
                    <a:pt x="296078" y="794422"/>
                  </a:cubicBezTo>
                  <a:lnTo>
                    <a:pt x="229943" y="794422"/>
                  </a:lnTo>
                  <a:cubicBezTo>
                    <a:pt x="210179" y="794422"/>
                    <a:pt x="192081" y="783352"/>
                    <a:pt x="183079" y="765756"/>
                  </a:cubicBezTo>
                  <a:lnTo>
                    <a:pt x="9209" y="425877"/>
                  </a:lnTo>
                  <a:cubicBezTo>
                    <a:pt x="0" y="407876"/>
                    <a:pt x="0" y="386546"/>
                    <a:pt x="9209" y="368545"/>
                  </a:cubicBezTo>
                  <a:lnTo>
                    <a:pt x="183079" y="28666"/>
                  </a:lnTo>
                  <a:cubicBezTo>
                    <a:pt x="192081" y="11071"/>
                    <a:pt x="210179" y="0"/>
                    <a:pt x="229943" y="0"/>
                  </a:cubicBezTo>
                  <a:lnTo>
                    <a:pt x="296078" y="0"/>
                  </a:lnTo>
                  <a:cubicBezTo>
                    <a:pt x="315842" y="0"/>
                    <a:pt x="333941" y="11071"/>
                    <a:pt x="342942" y="28666"/>
                  </a:cubicBezTo>
                  <a:lnTo>
                    <a:pt x="516813" y="368545"/>
                  </a:lnTo>
                  <a:cubicBezTo>
                    <a:pt x="526022" y="386546"/>
                    <a:pt x="526022" y="407876"/>
                    <a:pt x="516813" y="425877"/>
                  </a:cubicBezTo>
                  <a:close/>
                </a:path>
              </a:pathLst>
            </a:custGeom>
            <a:blipFill>
              <a:blip r:embed="rId3"/>
              <a:stretch>
                <a:fillRect l="-49140" r="-7996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573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94803" y="4166107"/>
            <a:ext cx="8186763" cy="1310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9"/>
              </a:lnSpc>
            </a:pPr>
            <a:r>
              <a:rPr lang="en-US" sz="8399" b="1">
                <a:solidFill>
                  <a:srgbClr val="244721"/>
                </a:solidFill>
                <a:latin typeface="Poppins Bold"/>
                <a:ea typeface="Poppins Bold"/>
                <a:cs typeface="Poppins Bold"/>
                <a:sym typeface="Poppins Bold"/>
              </a:rPr>
              <a:t>CATAPLASMAS</a:t>
            </a:r>
          </a:p>
        </p:txBody>
      </p:sp>
      <p:sp>
        <p:nvSpPr>
          <p:cNvPr id="14" name="Freeform 14"/>
          <p:cNvSpPr/>
          <p:nvPr/>
        </p:nvSpPr>
        <p:spPr>
          <a:xfrm rot="-5994605">
            <a:off x="-1234715" y="-566830"/>
            <a:ext cx="5216386" cy="4173109"/>
          </a:xfrm>
          <a:custGeom>
            <a:avLst/>
            <a:gdLst/>
            <a:ahLst/>
            <a:cxnLst/>
            <a:rect l="l" t="t" r="r" b="b"/>
            <a:pathLst>
              <a:path w="5216386" h="4173109">
                <a:moveTo>
                  <a:pt x="0" y="0"/>
                </a:moveTo>
                <a:lnTo>
                  <a:pt x="5216386" y="0"/>
                </a:lnTo>
                <a:lnTo>
                  <a:pt x="5216386" y="4173109"/>
                </a:lnTo>
                <a:lnTo>
                  <a:pt x="0" y="41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8277">
            <a:off x="1836783" y="7431661"/>
            <a:ext cx="12858750" cy="8229600"/>
          </a:xfrm>
          <a:custGeom>
            <a:avLst/>
            <a:gdLst/>
            <a:ahLst/>
            <a:cxnLst/>
            <a:rect l="l" t="t" r="r" b="b"/>
            <a:pathLst>
              <a:path w="12858750" h="8229600">
                <a:moveTo>
                  <a:pt x="0" y="0"/>
                </a:moveTo>
                <a:lnTo>
                  <a:pt x="12858750" y="0"/>
                </a:lnTo>
                <a:lnTo>
                  <a:pt x="12858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 t="-13945" b="-13945"/>
            </a:stretch>
          </a:blipFill>
        </p:spPr>
      </p:sp>
      <p:sp>
        <p:nvSpPr>
          <p:cNvPr id="4" name="Freeform 4"/>
          <p:cNvSpPr/>
          <p:nvPr/>
        </p:nvSpPr>
        <p:spPr>
          <a:xfrm rot="7558561">
            <a:off x="-2144840" y="-4941072"/>
            <a:ext cx="6347079" cy="8229600"/>
          </a:xfrm>
          <a:custGeom>
            <a:avLst/>
            <a:gdLst/>
            <a:ahLst/>
            <a:cxnLst/>
            <a:rect l="l" t="t" r="r" b="b"/>
            <a:pathLst>
              <a:path w="6347079" h="8229600">
                <a:moveTo>
                  <a:pt x="0" y="0"/>
                </a:moveTo>
                <a:lnTo>
                  <a:pt x="6347079" y="0"/>
                </a:lnTo>
                <a:lnTo>
                  <a:pt x="63470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68884">
            <a:off x="13088855" y="7920105"/>
            <a:ext cx="6347079" cy="8229600"/>
          </a:xfrm>
          <a:custGeom>
            <a:avLst/>
            <a:gdLst/>
            <a:ahLst/>
            <a:cxnLst/>
            <a:rect l="l" t="t" r="r" b="b"/>
            <a:pathLst>
              <a:path w="6347079" h="8229600">
                <a:moveTo>
                  <a:pt x="0" y="0"/>
                </a:moveTo>
                <a:lnTo>
                  <a:pt x="6347079" y="0"/>
                </a:lnTo>
                <a:lnTo>
                  <a:pt x="63470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2972" y="2649669"/>
            <a:ext cx="6790415" cy="6238694"/>
          </a:xfrm>
          <a:custGeom>
            <a:avLst/>
            <a:gdLst/>
            <a:ahLst/>
            <a:cxnLst/>
            <a:rect l="l" t="t" r="r" b="b"/>
            <a:pathLst>
              <a:path w="6790415" h="6238694">
                <a:moveTo>
                  <a:pt x="0" y="0"/>
                </a:moveTo>
                <a:lnTo>
                  <a:pt x="6790415" y="0"/>
                </a:lnTo>
                <a:lnTo>
                  <a:pt x="6790415" y="6238694"/>
                </a:lnTo>
                <a:lnTo>
                  <a:pt x="0" y="6238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949" r="-1894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2249" y="28575"/>
            <a:ext cx="17624976" cy="284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CATAPLASMA DE CARVÃO PARA DOENÇA RENAL CRÔNICA (DRC)</a:t>
            </a:r>
          </a:p>
          <a:p>
            <a:pPr algn="ctr">
              <a:lnSpc>
                <a:spcPts val="7474"/>
              </a:lnSpc>
            </a:pPr>
            <a:endParaRPr lang="en-US" sz="6499" b="1">
              <a:solidFill>
                <a:srgbClr val="244721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31786" y="2131392"/>
            <a:ext cx="10256214" cy="7191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8"/>
              </a:lnSpc>
            </a:pPr>
            <a:r>
              <a:rPr lang="en-US" sz="34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Crie uma pasta:</a:t>
            </a:r>
          </a:p>
          <a:p>
            <a:pPr algn="l">
              <a:lnSpc>
                <a:spcPts val="5238"/>
              </a:lnSpc>
            </a:pPr>
            <a:r>
              <a:rPr lang="en-US" sz="349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6 colheres de sopa de carvão para</a:t>
            </a:r>
          </a:p>
          <a:p>
            <a:pPr algn="l">
              <a:lnSpc>
                <a:spcPts val="5238"/>
              </a:lnSpc>
            </a:pPr>
            <a:r>
              <a:rPr lang="en-US" sz="349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2 colheres de sopa de psyllium ou linhaça moída e água suficiente.</a:t>
            </a:r>
          </a:p>
          <a:p>
            <a:pPr algn="l">
              <a:lnSpc>
                <a:spcPts val="5238"/>
              </a:lnSpc>
            </a:pPr>
            <a:r>
              <a:rPr lang="en-US" sz="349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Espalhe a pasta em um papel-toalha e</a:t>
            </a:r>
          </a:p>
          <a:p>
            <a:pPr algn="l">
              <a:lnSpc>
                <a:spcPts val="5238"/>
              </a:lnSpc>
            </a:pPr>
            <a:r>
              <a:rPr lang="en-US" sz="349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 na região dos rins, cobrindo com filme plástico.</a:t>
            </a:r>
          </a:p>
          <a:p>
            <a:pPr algn="l">
              <a:lnSpc>
                <a:spcPts val="5238"/>
              </a:lnSpc>
            </a:pPr>
            <a:r>
              <a:rPr lang="en-US" sz="349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 um cataplasma na hora de dormir.</a:t>
            </a:r>
          </a:p>
          <a:p>
            <a:pPr algn="l">
              <a:lnSpc>
                <a:spcPts val="5238"/>
              </a:lnSpc>
            </a:pPr>
            <a:r>
              <a:rPr lang="en-US" sz="349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Pode ser usado também para dores em outras partes do corpo.</a:t>
            </a:r>
          </a:p>
          <a:p>
            <a:pPr algn="l">
              <a:lnSpc>
                <a:spcPts val="5238"/>
              </a:lnSpc>
            </a:pPr>
            <a:r>
              <a:rPr lang="en-US" sz="349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(A Irmã White fala muito sobre carvão)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 t="-13945" b="-139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27001" y="303325"/>
            <a:ext cx="12523252" cy="9388302"/>
            <a:chOff x="0" y="0"/>
            <a:chExt cx="1057872" cy="793054"/>
          </a:xfrm>
        </p:grpSpPr>
        <p:sp>
          <p:nvSpPr>
            <p:cNvPr id="5" name="Freeform 5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730513" y="1610963"/>
            <a:ext cx="6751290" cy="6557190"/>
          </a:xfrm>
          <a:custGeom>
            <a:avLst/>
            <a:gdLst/>
            <a:ahLst/>
            <a:cxnLst/>
            <a:rect l="l" t="t" r="r" b="b"/>
            <a:pathLst>
              <a:path w="6751290" h="6557190">
                <a:moveTo>
                  <a:pt x="0" y="0"/>
                </a:moveTo>
                <a:lnTo>
                  <a:pt x="6751290" y="0"/>
                </a:lnTo>
                <a:lnTo>
                  <a:pt x="6751290" y="6557190"/>
                </a:lnTo>
                <a:lnTo>
                  <a:pt x="0" y="6557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77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9601" y="929924"/>
            <a:ext cx="9642761" cy="240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9"/>
              </a:lnSpc>
              <a:spcBef>
                <a:spcPct val="0"/>
              </a:spcBef>
            </a:pPr>
            <a:r>
              <a:rPr lang="en-US" sz="64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CATAPLASMA DE ARGILA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26324"/>
            <a:ext cx="9224564" cy="496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9"/>
              </a:lnSpc>
              <a:spcBef>
                <a:spcPct val="0"/>
              </a:spcBef>
            </a:pP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Faça uma pasta de argila bentonítica e água</a:t>
            </a:r>
          </a:p>
          <a:p>
            <a:pPr algn="l">
              <a:lnSpc>
                <a:spcPts val="5699"/>
              </a:lnSpc>
              <a:spcBef>
                <a:spcPct val="0"/>
              </a:spcBef>
            </a:pP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 na área dolorida do nervo.</a:t>
            </a:r>
          </a:p>
          <a:p>
            <a:pPr algn="l">
              <a:lnSpc>
                <a:spcPts val="5699"/>
              </a:lnSpc>
              <a:spcBef>
                <a:spcPct val="0"/>
              </a:spcBef>
            </a:pPr>
            <a:endParaRPr lang="en-US" sz="379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699"/>
              </a:lnSpc>
              <a:spcBef>
                <a:spcPct val="0"/>
              </a:spcBef>
            </a:pPr>
            <a:r>
              <a:rPr lang="en-US" sz="37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6 colheres de sopa de argila para 2 colheres de sopa de casca de psyllium ou semente de linhaça moída.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t="-13945" b="-13945"/>
            </a:stretch>
          </a:blipFill>
        </p:spPr>
      </p:sp>
      <p:sp>
        <p:nvSpPr>
          <p:cNvPr id="4" name="Freeform 4"/>
          <p:cNvSpPr/>
          <p:nvPr/>
        </p:nvSpPr>
        <p:spPr>
          <a:xfrm rot="7558561">
            <a:off x="-2144840" y="-4941072"/>
            <a:ext cx="6347079" cy="8229600"/>
          </a:xfrm>
          <a:custGeom>
            <a:avLst/>
            <a:gdLst/>
            <a:ahLst/>
            <a:cxnLst/>
            <a:rect l="l" t="t" r="r" b="b"/>
            <a:pathLst>
              <a:path w="6347079" h="8229600">
                <a:moveTo>
                  <a:pt x="0" y="0"/>
                </a:moveTo>
                <a:lnTo>
                  <a:pt x="6347079" y="0"/>
                </a:lnTo>
                <a:lnTo>
                  <a:pt x="63470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68884">
            <a:off x="14743685" y="7326063"/>
            <a:ext cx="6347079" cy="8229600"/>
          </a:xfrm>
          <a:custGeom>
            <a:avLst/>
            <a:gdLst/>
            <a:ahLst/>
            <a:cxnLst/>
            <a:rect l="l" t="t" r="r" b="b"/>
            <a:pathLst>
              <a:path w="6347079" h="8229600">
                <a:moveTo>
                  <a:pt x="0" y="0"/>
                </a:moveTo>
                <a:lnTo>
                  <a:pt x="6347079" y="0"/>
                </a:lnTo>
                <a:lnTo>
                  <a:pt x="63470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2972" y="2649669"/>
            <a:ext cx="6790415" cy="6238694"/>
          </a:xfrm>
          <a:custGeom>
            <a:avLst/>
            <a:gdLst/>
            <a:ahLst/>
            <a:cxnLst/>
            <a:rect l="l" t="t" r="r" b="b"/>
            <a:pathLst>
              <a:path w="6790415" h="6238694">
                <a:moveTo>
                  <a:pt x="0" y="0"/>
                </a:moveTo>
                <a:lnTo>
                  <a:pt x="6790415" y="0"/>
                </a:lnTo>
                <a:lnTo>
                  <a:pt x="6790415" y="6238694"/>
                </a:lnTo>
                <a:lnTo>
                  <a:pt x="0" y="6238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38088" y="565150"/>
            <a:ext cx="11260531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CATAPLASMA DE BATATA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38067" y="2354745"/>
            <a:ext cx="9493976" cy="662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0095" lvl="1" indent="-545048" algn="l">
              <a:lnSpc>
                <a:spcPts val="7573"/>
              </a:lnSpc>
              <a:buFont typeface="Arial"/>
              <a:buChar char="•"/>
            </a:pPr>
            <a:r>
              <a:rPr lang="en-US" sz="5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Rale uma batata</a:t>
            </a:r>
          </a:p>
          <a:p>
            <a:pPr marL="1090095" lvl="1" indent="-545048" algn="l">
              <a:lnSpc>
                <a:spcPts val="7573"/>
              </a:lnSpc>
              <a:buFont typeface="Arial"/>
              <a:buChar char="•"/>
            </a:pPr>
            <a:r>
              <a:rPr lang="en-US" sz="5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esprema o líquido pressionando com as mãos</a:t>
            </a:r>
          </a:p>
          <a:p>
            <a:pPr algn="l">
              <a:lnSpc>
                <a:spcPts val="7573"/>
              </a:lnSpc>
            </a:pPr>
            <a:r>
              <a:rPr lang="en-US" sz="5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aplique em papel-toalha e plástico/pressione, feche e prenda.</a:t>
            </a:r>
          </a:p>
          <a:p>
            <a:pPr algn="l">
              <a:lnSpc>
                <a:spcPts val="7573"/>
              </a:lnSpc>
            </a:pPr>
            <a:endParaRPr lang="en-US" sz="504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t="-13945" b="-1394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12476" y="1922457"/>
            <a:ext cx="8985509" cy="5986596"/>
          </a:xfrm>
          <a:custGeom>
            <a:avLst/>
            <a:gdLst/>
            <a:ahLst/>
            <a:cxnLst/>
            <a:rect l="l" t="t" r="r" b="b"/>
            <a:pathLst>
              <a:path w="8985509" h="5986596">
                <a:moveTo>
                  <a:pt x="0" y="0"/>
                </a:moveTo>
                <a:lnTo>
                  <a:pt x="8985510" y="0"/>
                </a:lnTo>
                <a:lnTo>
                  <a:pt x="8985510" y="5986596"/>
                </a:lnTo>
                <a:lnTo>
                  <a:pt x="0" y="5986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558561">
            <a:off x="-2144840" y="-4941072"/>
            <a:ext cx="6347079" cy="8229600"/>
          </a:xfrm>
          <a:custGeom>
            <a:avLst/>
            <a:gdLst/>
            <a:ahLst/>
            <a:cxnLst/>
            <a:rect l="l" t="t" r="r" b="b"/>
            <a:pathLst>
              <a:path w="6347079" h="8229600">
                <a:moveTo>
                  <a:pt x="0" y="0"/>
                </a:moveTo>
                <a:lnTo>
                  <a:pt x="6347079" y="0"/>
                </a:lnTo>
                <a:lnTo>
                  <a:pt x="63470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38088" y="565150"/>
            <a:ext cx="9211824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CATAPLASMA DE CÚRCUMA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602099"/>
            <a:ext cx="11838098" cy="611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5327" lvl="1" indent="-512663" algn="l">
              <a:lnSpc>
                <a:spcPts val="7123"/>
              </a:lnSpc>
              <a:buFont typeface="Arial"/>
              <a:buChar char="•"/>
            </a:pPr>
            <a:r>
              <a:rPr lang="en-US" sz="474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Faça uma pasta com açafrão em pó e água.</a:t>
            </a:r>
          </a:p>
          <a:p>
            <a:pPr marL="1025327" lvl="1" indent="-512663" algn="l">
              <a:lnSpc>
                <a:spcPts val="7123"/>
              </a:lnSpc>
              <a:buFont typeface="Arial"/>
              <a:buChar char="•"/>
            </a:pPr>
            <a:r>
              <a:rPr lang="en-US" sz="474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Aplique nas áreas cancerosas da pele e cubra com um curativo.</a:t>
            </a:r>
          </a:p>
          <a:p>
            <a:pPr marL="1025327" lvl="1" indent="-512663" algn="l">
              <a:lnSpc>
                <a:spcPts val="7123"/>
              </a:lnSpc>
              <a:buFont typeface="Arial"/>
              <a:buChar char="•"/>
            </a:pPr>
            <a:r>
              <a:rPr lang="en-US" sz="474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Troque o cataplasma duas vezes ao dia.</a:t>
            </a:r>
          </a:p>
          <a:p>
            <a:pPr marL="960559" lvl="1" indent="-480279" algn="l">
              <a:lnSpc>
                <a:spcPts val="6673"/>
              </a:lnSpc>
              <a:buFont typeface="Arial"/>
              <a:buChar char="•"/>
            </a:pPr>
            <a:r>
              <a:rPr lang="en-US" sz="4449">
                <a:solidFill>
                  <a:srgbClr val="244721"/>
                </a:solidFill>
                <a:latin typeface="TT Norms"/>
                <a:ea typeface="TT Norms"/>
                <a:cs typeface="TT Norms"/>
                <a:sym typeface="TT Norms"/>
              </a:rPr>
              <a:t>Dê um intervalo de 1 hora diariamente para evitar que a pele se rompa.</a:t>
            </a:r>
          </a:p>
        </p:txBody>
      </p:sp>
      <p:sp>
        <p:nvSpPr>
          <p:cNvPr id="8" name="Freeform 8"/>
          <p:cNvSpPr/>
          <p:nvPr/>
        </p:nvSpPr>
        <p:spPr>
          <a:xfrm rot="-3568884">
            <a:off x="14743685" y="7326063"/>
            <a:ext cx="6347079" cy="8229600"/>
          </a:xfrm>
          <a:custGeom>
            <a:avLst/>
            <a:gdLst/>
            <a:ahLst/>
            <a:cxnLst/>
            <a:rect l="l" t="t" r="r" b="b"/>
            <a:pathLst>
              <a:path w="6347079" h="8229600">
                <a:moveTo>
                  <a:pt x="0" y="0"/>
                </a:moveTo>
                <a:lnTo>
                  <a:pt x="6347079" y="0"/>
                </a:lnTo>
                <a:lnTo>
                  <a:pt x="63470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4" name="Freeform 4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7BA54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7" name="Freeform 7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B7DC9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40189" y="-2324108"/>
            <a:ext cx="9455738" cy="10672259"/>
            <a:chOff x="0" y="0"/>
            <a:chExt cx="703867" cy="794422"/>
          </a:xfrm>
        </p:grpSpPr>
        <p:sp>
          <p:nvSpPr>
            <p:cNvPr id="10" name="Freeform 10"/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3"/>
              <a:stretch>
                <a:fillRect l="-42786" r="-2951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573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40856" y="3859531"/>
            <a:ext cx="7021444" cy="252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9"/>
              </a:lnSpc>
            </a:pPr>
            <a:r>
              <a:rPr lang="en-US" sz="8399" b="1" dirty="0">
                <a:solidFill>
                  <a:srgbClr val="244721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</a:t>
            </a:r>
          </a:p>
          <a:p>
            <a:pPr algn="l">
              <a:lnSpc>
                <a:spcPts val="9659"/>
              </a:lnSpc>
            </a:pPr>
            <a:r>
              <a:rPr lang="en-US" sz="8399" b="1" dirty="0">
                <a:solidFill>
                  <a:srgbClr val="244721"/>
                </a:solidFill>
                <a:latin typeface="Poppins Bold"/>
                <a:ea typeface="Poppins Bold"/>
                <a:cs typeface="Poppins Bold"/>
                <a:sym typeface="Poppins Bold"/>
              </a:rPr>
              <a:t>DIGESTIVO</a:t>
            </a:r>
          </a:p>
        </p:txBody>
      </p:sp>
      <p:sp>
        <p:nvSpPr>
          <p:cNvPr id="14" name="Freeform 14"/>
          <p:cNvSpPr/>
          <p:nvPr/>
        </p:nvSpPr>
        <p:spPr>
          <a:xfrm rot="-5994605">
            <a:off x="-1234715" y="-566830"/>
            <a:ext cx="5216386" cy="4173109"/>
          </a:xfrm>
          <a:custGeom>
            <a:avLst/>
            <a:gdLst/>
            <a:ahLst/>
            <a:cxnLst/>
            <a:rect l="l" t="t" r="r" b="b"/>
            <a:pathLst>
              <a:path w="5216386" h="4173109">
                <a:moveTo>
                  <a:pt x="0" y="0"/>
                </a:moveTo>
                <a:lnTo>
                  <a:pt x="5216386" y="0"/>
                </a:lnTo>
                <a:lnTo>
                  <a:pt x="5216386" y="4173109"/>
                </a:lnTo>
                <a:lnTo>
                  <a:pt x="0" y="41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8277">
            <a:off x="1836783" y="7431661"/>
            <a:ext cx="12858750" cy="8229600"/>
          </a:xfrm>
          <a:custGeom>
            <a:avLst/>
            <a:gdLst/>
            <a:ahLst/>
            <a:cxnLst/>
            <a:rect l="l" t="t" r="r" b="b"/>
            <a:pathLst>
              <a:path w="12858750" h="8229600">
                <a:moveTo>
                  <a:pt x="0" y="0"/>
                </a:moveTo>
                <a:lnTo>
                  <a:pt x="12858750" y="0"/>
                </a:lnTo>
                <a:lnTo>
                  <a:pt x="12858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4" name="Freeform 4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4471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7" name="Freeform 7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B7DC9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72204" y="-2324108"/>
            <a:ext cx="7213160" cy="10672259"/>
            <a:chOff x="0" y="0"/>
            <a:chExt cx="536934" cy="794422"/>
          </a:xfrm>
        </p:grpSpPr>
        <p:sp>
          <p:nvSpPr>
            <p:cNvPr id="10" name="Freeform 10"/>
            <p:cNvSpPr/>
            <p:nvPr/>
          </p:nvSpPr>
          <p:spPr>
            <a:xfrm>
              <a:off x="5456" y="0"/>
              <a:ext cx="526022" cy="794422"/>
            </a:xfrm>
            <a:custGeom>
              <a:avLst/>
              <a:gdLst/>
              <a:ahLst/>
              <a:cxnLst/>
              <a:rect l="l" t="t" r="r" b="b"/>
              <a:pathLst>
                <a:path w="526022" h="794422">
                  <a:moveTo>
                    <a:pt x="516813" y="425877"/>
                  </a:moveTo>
                  <a:lnTo>
                    <a:pt x="342942" y="765756"/>
                  </a:lnTo>
                  <a:cubicBezTo>
                    <a:pt x="333941" y="783352"/>
                    <a:pt x="315842" y="794422"/>
                    <a:pt x="296078" y="794422"/>
                  </a:cubicBezTo>
                  <a:lnTo>
                    <a:pt x="229943" y="794422"/>
                  </a:lnTo>
                  <a:cubicBezTo>
                    <a:pt x="210179" y="794422"/>
                    <a:pt x="192081" y="783352"/>
                    <a:pt x="183079" y="765756"/>
                  </a:cubicBezTo>
                  <a:lnTo>
                    <a:pt x="9209" y="425877"/>
                  </a:lnTo>
                  <a:cubicBezTo>
                    <a:pt x="0" y="407876"/>
                    <a:pt x="0" y="386546"/>
                    <a:pt x="9209" y="368545"/>
                  </a:cubicBezTo>
                  <a:lnTo>
                    <a:pt x="183079" y="28666"/>
                  </a:lnTo>
                  <a:cubicBezTo>
                    <a:pt x="192081" y="11071"/>
                    <a:pt x="210179" y="0"/>
                    <a:pt x="229943" y="0"/>
                  </a:cubicBezTo>
                  <a:lnTo>
                    <a:pt x="296078" y="0"/>
                  </a:lnTo>
                  <a:cubicBezTo>
                    <a:pt x="315842" y="0"/>
                    <a:pt x="333941" y="11071"/>
                    <a:pt x="342942" y="28666"/>
                  </a:cubicBezTo>
                  <a:lnTo>
                    <a:pt x="516813" y="368545"/>
                  </a:lnTo>
                  <a:cubicBezTo>
                    <a:pt x="526022" y="386546"/>
                    <a:pt x="526022" y="407876"/>
                    <a:pt x="516813" y="425877"/>
                  </a:cubicBezTo>
                  <a:close/>
                </a:path>
              </a:pathLst>
            </a:custGeom>
            <a:blipFill>
              <a:blip r:embed="rId3"/>
              <a:stretch>
                <a:fillRect l="-49140" r="-7996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573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71440" y="4053334"/>
            <a:ext cx="6908671" cy="252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8399" b="1">
                <a:solidFill>
                  <a:srgbClr val="244721"/>
                </a:solidFill>
                <a:latin typeface="Poppins Bold"/>
                <a:ea typeface="Poppins Bold"/>
                <a:cs typeface="Poppins Bold"/>
                <a:sym typeface="Poppins Bold"/>
              </a:rPr>
              <a:t>OUTRAS CONDIÇÕES</a:t>
            </a:r>
          </a:p>
        </p:txBody>
      </p:sp>
      <p:sp>
        <p:nvSpPr>
          <p:cNvPr id="14" name="Freeform 14"/>
          <p:cNvSpPr/>
          <p:nvPr/>
        </p:nvSpPr>
        <p:spPr>
          <a:xfrm rot="-5994605">
            <a:off x="-1234715" y="-566830"/>
            <a:ext cx="5216386" cy="4173109"/>
          </a:xfrm>
          <a:custGeom>
            <a:avLst/>
            <a:gdLst/>
            <a:ahLst/>
            <a:cxnLst/>
            <a:rect l="l" t="t" r="r" b="b"/>
            <a:pathLst>
              <a:path w="5216386" h="4173109">
                <a:moveTo>
                  <a:pt x="0" y="0"/>
                </a:moveTo>
                <a:lnTo>
                  <a:pt x="5216386" y="0"/>
                </a:lnTo>
                <a:lnTo>
                  <a:pt x="5216386" y="4173109"/>
                </a:lnTo>
                <a:lnTo>
                  <a:pt x="0" y="41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8277">
            <a:off x="1836783" y="7431661"/>
            <a:ext cx="12858750" cy="8229600"/>
          </a:xfrm>
          <a:custGeom>
            <a:avLst/>
            <a:gdLst/>
            <a:ahLst/>
            <a:cxnLst/>
            <a:rect l="l" t="t" r="r" b="b"/>
            <a:pathLst>
              <a:path w="12858750" h="8229600">
                <a:moveTo>
                  <a:pt x="0" y="0"/>
                </a:moveTo>
                <a:lnTo>
                  <a:pt x="12858750" y="0"/>
                </a:lnTo>
                <a:lnTo>
                  <a:pt x="12858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19253" y="5857160"/>
            <a:ext cx="8475502" cy="8475502"/>
          </a:xfrm>
          <a:custGeom>
            <a:avLst/>
            <a:gdLst/>
            <a:ahLst/>
            <a:cxnLst/>
            <a:rect l="l" t="t" r="r" b="b"/>
            <a:pathLst>
              <a:path w="8475502" h="8475502">
                <a:moveTo>
                  <a:pt x="0" y="0"/>
                </a:moveTo>
                <a:lnTo>
                  <a:pt x="8475502" y="0"/>
                </a:lnTo>
                <a:lnTo>
                  <a:pt x="8475502" y="8475502"/>
                </a:lnTo>
                <a:lnTo>
                  <a:pt x="0" y="8475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3616" y="-3116302"/>
            <a:ext cx="6232604" cy="6232604"/>
          </a:xfrm>
          <a:custGeom>
            <a:avLst/>
            <a:gdLst/>
            <a:ahLst/>
            <a:cxnLst/>
            <a:rect l="l" t="t" r="r" b="b"/>
            <a:pathLst>
              <a:path w="6232604" h="6232604">
                <a:moveTo>
                  <a:pt x="0" y="0"/>
                </a:moveTo>
                <a:lnTo>
                  <a:pt x="6232604" y="0"/>
                </a:lnTo>
                <a:lnTo>
                  <a:pt x="6232604" y="6232604"/>
                </a:lnTo>
                <a:lnTo>
                  <a:pt x="0" y="6232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24045" y="1417197"/>
            <a:ext cx="5786671" cy="7204828"/>
            <a:chOff x="0" y="0"/>
            <a:chExt cx="896507" cy="1116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6507" cy="1116216"/>
            </a:xfrm>
            <a:custGeom>
              <a:avLst/>
              <a:gdLst/>
              <a:ahLst/>
              <a:cxnLst/>
              <a:rect l="l" t="t" r="r" b="b"/>
              <a:pathLst>
                <a:path w="896507" h="1116216">
                  <a:moveTo>
                    <a:pt x="56191" y="0"/>
                  </a:moveTo>
                  <a:lnTo>
                    <a:pt x="840315" y="0"/>
                  </a:lnTo>
                  <a:cubicBezTo>
                    <a:pt x="855218" y="0"/>
                    <a:pt x="869511" y="5920"/>
                    <a:pt x="880049" y="16458"/>
                  </a:cubicBezTo>
                  <a:cubicBezTo>
                    <a:pt x="890587" y="26996"/>
                    <a:pt x="896507" y="41288"/>
                    <a:pt x="896507" y="56191"/>
                  </a:cubicBezTo>
                  <a:lnTo>
                    <a:pt x="896507" y="1060025"/>
                  </a:lnTo>
                  <a:cubicBezTo>
                    <a:pt x="896507" y="1074928"/>
                    <a:pt x="890587" y="1089220"/>
                    <a:pt x="880049" y="1099758"/>
                  </a:cubicBezTo>
                  <a:cubicBezTo>
                    <a:pt x="869511" y="1110296"/>
                    <a:pt x="855218" y="1116216"/>
                    <a:pt x="840315" y="1116216"/>
                  </a:cubicBezTo>
                  <a:lnTo>
                    <a:pt x="56191" y="1116216"/>
                  </a:lnTo>
                  <a:cubicBezTo>
                    <a:pt x="41288" y="1116216"/>
                    <a:pt x="26996" y="1110296"/>
                    <a:pt x="16458" y="1099758"/>
                  </a:cubicBezTo>
                  <a:cubicBezTo>
                    <a:pt x="5920" y="1089220"/>
                    <a:pt x="0" y="1074928"/>
                    <a:pt x="0" y="1060025"/>
                  </a:cubicBezTo>
                  <a:lnTo>
                    <a:pt x="0" y="56191"/>
                  </a:lnTo>
                  <a:cubicBezTo>
                    <a:pt x="0" y="41288"/>
                    <a:pt x="5920" y="26996"/>
                    <a:pt x="16458" y="16458"/>
                  </a:cubicBezTo>
                  <a:cubicBezTo>
                    <a:pt x="26996" y="5920"/>
                    <a:pt x="41288" y="0"/>
                    <a:pt x="56191" y="0"/>
                  </a:cubicBezTo>
                  <a:close/>
                </a:path>
              </a:pathLst>
            </a:custGeom>
            <a:blipFill>
              <a:blip r:embed="rId7"/>
              <a:stretch>
                <a:fillRect l="-34555" r="-3455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110716" y="123843"/>
            <a:ext cx="8387263" cy="108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6"/>
              </a:lnSpc>
              <a:spcBef>
                <a:spcPct val="0"/>
              </a:spcBef>
            </a:pPr>
            <a:r>
              <a:rPr lang="en-US" sz="6099" b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SAL CELTA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53523" y="2164724"/>
            <a:ext cx="10715929" cy="665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3"/>
              </a:lnSpc>
            </a:pPr>
            <a:r>
              <a:rPr lang="en-US" sz="394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SAL CELTA e CÃIBRAS</a:t>
            </a:r>
          </a:p>
          <a:p>
            <a:pPr algn="l">
              <a:lnSpc>
                <a:spcPts val="5923"/>
              </a:lnSpc>
            </a:pPr>
            <a:r>
              <a:rPr lang="en-US" sz="394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MUSCULARES</a:t>
            </a:r>
          </a:p>
          <a:p>
            <a:pPr algn="l">
              <a:lnSpc>
                <a:spcPts val="5923"/>
              </a:lnSpc>
            </a:pPr>
            <a:r>
              <a:rPr lang="en-US" sz="39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Instruções: pitada de sal celta</a:t>
            </a:r>
          </a:p>
          <a:p>
            <a:pPr algn="l">
              <a:lnSpc>
                <a:spcPts val="5923"/>
              </a:lnSpc>
            </a:pPr>
            <a:r>
              <a:rPr lang="en-US" sz="39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debaixo da língua. 1 a 3 vezes ao dia.</a:t>
            </a:r>
          </a:p>
          <a:p>
            <a:pPr algn="l">
              <a:lnSpc>
                <a:spcPts val="5923"/>
              </a:lnSpc>
            </a:pPr>
            <a:endParaRPr lang="en-US" sz="394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923"/>
              </a:lnSpc>
            </a:pPr>
            <a:r>
              <a:rPr lang="en-US" sz="394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SAL CELTA para DESIDRATAMENTO</a:t>
            </a:r>
          </a:p>
          <a:p>
            <a:pPr algn="l">
              <a:lnSpc>
                <a:spcPts val="5923"/>
              </a:lnSpc>
            </a:pPr>
            <a:r>
              <a:rPr lang="en-US" sz="39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Instruções: 1 colher de chá de sal celta,</a:t>
            </a:r>
          </a:p>
          <a:p>
            <a:pPr algn="l">
              <a:lnSpc>
                <a:spcPts val="5923"/>
              </a:lnSpc>
            </a:pPr>
            <a:r>
              <a:rPr lang="en-US" sz="39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 colher de sopa de mel em 4 xícaras de</a:t>
            </a:r>
          </a:p>
          <a:p>
            <a:pPr marL="852611" lvl="1" indent="-426306" algn="l">
              <a:lnSpc>
                <a:spcPts val="5923"/>
              </a:lnSpc>
              <a:buFont typeface="Arial"/>
              <a:buChar char="•"/>
            </a:pPr>
            <a:r>
              <a:rPr lang="en-US" sz="39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água, beber durante 30 minutos.</a:t>
            </a:r>
          </a:p>
        </p:txBody>
      </p:sp>
      <p:sp>
        <p:nvSpPr>
          <p:cNvPr id="14" name="Freeform 14"/>
          <p:cNvSpPr/>
          <p:nvPr/>
        </p:nvSpPr>
        <p:spPr>
          <a:xfrm rot="-7516490">
            <a:off x="12807248" y="-998498"/>
            <a:ext cx="5462397" cy="82296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19253" y="5857160"/>
            <a:ext cx="8475502" cy="8475502"/>
          </a:xfrm>
          <a:custGeom>
            <a:avLst/>
            <a:gdLst/>
            <a:ahLst/>
            <a:cxnLst/>
            <a:rect l="l" t="t" r="r" b="b"/>
            <a:pathLst>
              <a:path w="8475502" h="8475502">
                <a:moveTo>
                  <a:pt x="0" y="0"/>
                </a:moveTo>
                <a:lnTo>
                  <a:pt x="8475502" y="0"/>
                </a:lnTo>
                <a:lnTo>
                  <a:pt x="8475502" y="8475502"/>
                </a:lnTo>
                <a:lnTo>
                  <a:pt x="0" y="8475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3616" y="-3116302"/>
            <a:ext cx="6232604" cy="6232604"/>
          </a:xfrm>
          <a:custGeom>
            <a:avLst/>
            <a:gdLst/>
            <a:ahLst/>
            <a:cxnLst/>
            <a:rect l="l" t="t" r="r" b="b"/>
            <a:pathLst>
              <a:path w="6232604" h="6232604">
                <a:moveTo>
                  <a:pt x="0" y="0"/>
                </a:moveTo>
                <a:lnTo>
                  <a:pt x="6232604" y="0"/>
                </a:lnTo>
                <a:lnTo>
                  <a:pt x="6232604" y="6232604"/>
                </a:lnTo>
                <a:lnTo>
                  <a:pt x="0" y="6232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sp>
        <p:nvSpPr>
          <p:cNvPr id="10" name="Freeform 10"/>
          <p:cNvSpPr/>
          <p:nvPr/>
        </p:nvSpPr>
        <p:spPr>
          <a:xfrm rot="-7516490">
            <a:off x="14711221" y="1519920"/>
            <a:ext cx="5462397" cy="82296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3807" y="195204"/>
            <a:ext cx="17764636" cy="108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6"/>
              </a:lnSpc>
              <a:spcBef>
                <a:spcPct val="0"/>
              </a:spcBef>
            </a:pPr>
            <a:r>
              <a:rPr lang="en-US" sz="6099" b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ENDOMETRIOSE E DISMENORREIA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8498" y="1441639"/>
            <a:ext cx="16640802" cy="818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3"/>
              </a:lnSpc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(dor durante a menstruação)</a:t>
            </a:r>
          </a:p>
          <a:p>
            <a:pPr algn="l">
              <a:lnSpc>
                <a:spcPts val="5473"/>
              </a:lnSpc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Sente-se em um balde grande ou banheira com água quente e adicione 1 a 2 xícaras de sal grosso.</a:t>
            </a:r>
          </a:p>
          <a:p>
            <a:pPr algn="l">
              <a:lnSpc>
                <a:spcPts val="5473"/>
              </a:lnSpc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Sente-se até a dor passar (mantenha a água quente). Termine com água fria por um curto período.</a:t>
            </a:r>
          </a:p>
          <a:p>
            <a:pPr algn="l">
              <a:lnSpc>
                <a:spcPts val="5473"/>
              </a:lnSpc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Faça isso pela manhã, antes do início da dor. Trate antes da dor.</a:t>
            </a:r>
          </a:p>
          <a:p>
            <a:pPr algn="l">
              <a:lnSpc>
                <a:spcPts val="5473"/>
              </a:lnSpc>
            </a:pPr>
            <a:endParaRPr lang="en-US" sz="364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473"/>
              </a:lnSpc>
            </a:pPr>
            <a:r>
              <a:rPr lang="en-US" sz="364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Dor muscular e óssea generalizada</a:t>
            </a:r>
          </a:p>
          <a:p>
            <a:pPr algn="l">
              <a:lnSpc>
                <a:spcPts val="5473"/>
              </a:lnSpc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Deite-se na água quente da banheira, na temperatura ideal para tolerar, mantendo a cabeça e o rosto frescos com toalhas frias. Permaneça na água quente até a dor passar e finalize com um breve banho frio.</a:t>
            </a:r>
          </a:p>
          <a:p>
            <a:pPr marL="787843" lvl="1" indent="-393921" algn="l">
              <a:lnSpc>
                <a:spcPts val="5473"/>
              </a:lnSpc>
              <a:buFont typeface="Arial"/>
              <a:buChar char="•"/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Mantenha-se hidratado e beba água antes e depois do banho quente.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19253" y="5857160"/>
            <a:ext cx="8475502" cy="8475502"/>
          </a:xfrm>
          <a:custGeom>
            <a:avLst/>
            <a:gdLst/>
            <a:ahLst/>
            <a:cxnLst/>
            <a:rect l="l" t="t" r="r" b="b"/>
            <a:pathLst>
              <a:path w="8475502" h="8475502">
                <a:moveTo>
                  <a:pt x="0" y="0"/>
                </a:moveTo>
                <a:lnTo>
                  <a:pt x="8475502" y="0"/>
                </a:lnTo>
                <a:lnTo>
                  <a:pt x="8475502" y="8475502"/>
                </a:lnTo>
                <a:lnTo>
                  <a:pt x="0" y="8475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3616" y="-3116302"/>
            <a:ext cx="6232604" cy="6232604"/>
          </a:xfrm>
          <a:custGeom>
            <a:avLst/>
            <a:gdLst/>
            <a:ahLst/>
            <a:cxnLst/>
            <a:rect l="l" t="t" r="r" b="b"/>
            <a:pathLst>
              <a:path w="6232604" h="6232604">
                <a:moveTo>
                  <a:pt x="0" y="0"/>
                </a:moveTo>
                <a:lnTo>
                  <a:pt x="6232604" y="0"/>
                </a:lnTo>
                <a:lnTo>
                  <a:pt x="6232604" y="6232604"/>
                </a:lnTo>
                <a:lnTo>
                  <a:pt x="0" y="6232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76074" y="717942"/>
            <a:ext cx="12706319" cy="108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6"/>
              </a:lnSpc>
              <a:spcBef>
                <a:spcPct val="0"/>
              </a:spcBef>
            </a:pPr>
            <a:r>
              <a:rPr lang="en-US" sz="6099" b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SINUSITE CRÔNICA E INSÔNIA</a:t>
            </a:r>
          </a:p>
        </p:txBody>
      </p:sp>
      <p:sp>
        <p:nvSpPr>
          <p:cNvPr id="11" name="Freeform 11"/>
          <p:cNvSpPr/>
          <p:nvPr/>
        </p:nvSpPr>
        <p:spPr>
          <a:xfrm rot="-7516490">
            <a:off x="14057618" y="2297933"/>
            <a:ext cx="5462397" cy="82296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77095" y="2481068"/>
            <a:ext cx="16582205" cy="630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3"/>
              </a:lnSpc>
            </a:pPr>
            <a:r>
              <a:rPr lang="en-US" sz="374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Sinusite Crônica</a:t>
            </a:r>
          </a:p>
          <a:p>
            <a:pPr algn="l">
              <a:lnSpc>
                <a:spcPts val="5623"/>
              </a:lnSpc>
            </a:pPr>
            <a:r>
              <a:rPr lang="en-US" sz="37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Inalação com 2 gotas de orégano em uma panela com água fervente. 10 minutos a cada 2 horas (quando possível) por 2 dias, ou mais, se necessário.</a:t>
            </a:r>
          </a:p>
          <a:p>
            <a:pPr algn="l">
              <a:lnSpc>
                <a:spcPts val="5623"/>
              </a:lnSpc>
            </a:pPr>
            <a:endParaRPr lang="en-US" sz="374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623"/>
              </a:lnSpc>
            </a:pPr>
            <a:r>
              <a:rPr lang="en-US" sz="374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Insônia</a:t>
            </a:r>
          </a:p>
          <a:p>
            <a:pPr algn="l">
              <a:lnSpc>
                <a:spcPts val="5623"/>
              </a:lnSpc>
            </a:pPr>
            <a:r>
              <a:rPr lang="en-US" sz="37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2 banhos de contraste por dia, sendo o último antes de dormir.</a:t>
            </a:r>
          </a:p>
          <a:p>
            <a:pPr algn="l">
              <a:lnSpc>
                <a:spcPts val="5623"/>
              </a:lnSpc>
            </a:pPr>
            <a:r>
              <a:rPr lang="en-US" sz="37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Caminhadas rápidas de 30 minutos, 2 vezes ao dia.</a:t>
            </a:r>
          </a:p>
          <a:p>
            <a:pPr algn="l">
              <a:lnSpc>
                <a:spcPts val="5623"/>
              </a:lnSpc>
            </a:pPr>
            <a:r>
              <a:rPr lang="en-US" sz="37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Massageie a cabeça com óleo de lavanda antes de dormir.</a:t>
            </a:r>
          </a:p>
          <a:p>
            <a:pPr marL="809432" lvl="1" indent="-404716" algn="l">
              <a:lnSpc>
                <a:spcPts val="5623"/>
              </a:lnSpc>
              <a:buFont typeface="Arial"/>
              <a:buChar char="•"/>
            </a:pPr>
            <a:r>
              <a:rPr lang="en-US" sz="37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Aqueça-se ao amanhecer por 10 minutos para regular o ritmo circadiano.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19253" y="5857160"/>
            <a:ext cx="8475502" cy="8475502"/>
          </a:xfrm>
          <a:custGeom>
            <a:avLst/>
            <a:gdLst/>
            <a:ahLst/>
            <a:cxnLst/>
            <a:rect l="l" t="t" r="r" b="b"/>
            <a:pathLst>
              <a:path w="8475502" h="8475502">
                <a:moveTo>
                  <a:pt x="0" y="0"/>
                </a:moveTo>
                <a:lnTo>
                  <a:pt x="8475502" y="0"/>
                </a:lnTo>
                <a:lnTo>
                  <a:pt x="8475502" y="8475502"/>
                </a:lnTo>
                <a:lnTo>
                  <a:pt x="0" y="8475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3616" y="-3116302"/>
            <a:ext cx="6232604" cy="6232604"/>
          </a:xfrm>
          <a:custGeom>
            <a:avLst/>
            <a:gdLst/>
            <a:ahLst/>
            <a:cxnLst/>
            <a:rect l="l" t="t" r="r" b="b"/>
            <a:pathLst>
              <a:path w="6232604" h="6232604">
                <a:moveTo>
                  <a:pt x="0" y="0"/>
                </a:moveTo>
                <a:lnTo>
                  <a:pt x="6232604" y="0"/>
                </a:lnTo>
                <a:lnTo>
                  <a:pt x="6232604" y="6232604"/>
                </a:lnTo>
                <a:lnTo>
                  <a:pt x="0" y="6232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</a:blip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40885"/>
            <a:ext cx="17764636" cy="108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6"/>
              </a:lnSpc>
              <a:spcBef>
                <a:spcPct val="0"/>
              </a:spcBef>
            </a:pPr>
            <a:r>
              <a:rPr lang="en-US" sz="6099" b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ENXAQUECA</a:t>
            </a:r>
          </a:p>
        </p:txBody>
      </p:sp>
      <p:sp>
        <p:nvSpPr>
          <p:cNvPr id="11" name="Freeform 11"/>
          <p:cNvSpPr/>
          <p:nvPr/>
        </p:nvSpPr>
        <p:spPr>
          <a:xfrm rot="-7516490">
            <a:off x="13548470" y="-313794"/>
            <a:ext cx="5462397" cy="82296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8378" y="2493180"/>
            <a:ext cx="17181540" cy="612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7843" lvl="1" indent="-393921" algn="l">
              <a:lnSpc>
                <a:spcPts val="5473"/>
              </a:lnSpc>
              <a:buFont typeface="Arial"/>
              <a:buChar char="•"/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Abstinência de café (dor de cabeça)</a:t>
            </a:r>
          </a:p>
          <a:p>
            <a:pPr marL="787843" lvl="1" indent="-393921" algn="l">
              <a:lnSpc>
                <a:spcPts val="5473"/>
              </a:lnSpc>
              <a:buFont typeface="Arial"/>
              <a:buChar char="•"/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Banho quente para os pés: Coloque as pernas (abaixo dos joelhos) em água quente, conforme tolerado, e mantenha a cabeça fria com uma toalha fria, até que a dor desapareça (cerca de 15 a 20 minutos).</a:t>
            </a:r>
          </a:p>
          <a:p>
            <a:pPr marL="787843" lvl="1" indent="-393921" algn="l">
              <a:lnSpc>
                <a:spcPts val="5473"/>
              </a:lnSpc>
              <a:buFont typeface="Arial"/>
              <a:buChar char="•"/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Realize de 1 a 2 vezes ao dia.</a:t>
            </a:r>
          </a:p>
          <a:p>
            <a:pPr marL="787843" lvl="1" indent="-393921" algn="l">
              <a:lnSpc>
                <a:spcPts val="5473"/>
              </a:lnSpc>
              <a:buFont typeface="Arial"/>
              <a:buChar char="•"/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Esta terapia também se aplica à maioria das dores de cabeça.</a:t>
            </a:r>
          </a:p>
          <a:p>
            <a:pPr marL="787843" lvl="1" indent="-393921" algn="l">
              <a:lnSpc>
                <a:spcPts val="5473"/>
              </a:lnSpc>
              <a:buFont typeface="Arial"/>
              <a:buChar char="•"/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Além do banho quente para os pés, massageie a cabeça de cima para baixo usando um óleo de lavanda diluído.</a:t>
            </a:r>
          </a:p>
          <a:p>
            <a:pPr marL="787843" lvl="1" indent="-393921" algn="l">
              <a:lnSpc>
                <a:spcPts val="5473"/>
              </a:lnSpc>
              <a:buFont typeface="Arial"/>
              <a:buChar char="•"/>
            </a:pPr>
            <a:r>
              <a:rPr lang="en-US" sz="36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(1 a 10 com um óleo carreador, como óleo de amêndoas).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19253" y="5857160"/>
            <a:ext cx="8475502" cy="8475502"/>
          </a:xfrm>
          <a:custGeom>
            <a:avLst/>
            <a:gdLst/>
            <a:ahLst/>
            <a:cxnLst/>
            <a:rect l="l" t="t" r="r" b="b"/>
            <a:pathLst>
              <a:path w="8475502" h="8475502">
                <a:moveTo>
                  <a:pt x="0" y="0"/>
                </a:moveTo>
                <a:lnTo>
                  <a:pt x="8475502" y="0"/>
                </a:lnTo>
                <a:lnTo>
                  <a:pt x="8475502" y="8475502"/>
                </a:lnTo>
                <a:lnTo>
                  <a:pt x="0" y="8475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3616" y="-3116302"/>
            <a:ext cx="6232604" cy="6232604"/>
          </a:xfrm>
          <a:custGeom>
            <a:avLst/>
            <a:gdLst/>
            <a:ahLst/>
            <a:cxnLst/>
            <a:rect l="l" t="t" r="r" b="b"/>
            <a:pathLst>
              <a:path w="6232604" h="6232604">
                <a:moveTo>
                  <a:pt x="0" y="0"/>
                </a:moveTo>
                <a:lnTo>
                  <a:pt x="6232604" y="0"/>
                </a:lnTo>
                <a:lnTo>
                  <a:pt x="6232604" y="6232604"/>
                </a:lnTo>
                <a:lnTo>
                  <a:pt x="0" y="6232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t="-9222" b="-922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5143500"/>
            <a:ext cx="7856083" cy="4085163"/>
          </a:xfrm>
          <a:custGeom>
            <a:avLst/>
            <a:gdLst/>
            <a:ahLst/>
            <a:cxnLst/>
            <a:rect l="l" t="t" r="r" b="b"/>
            <a:pathLst>
              <a:path w="7856083" h="4085163">
                <a:moveTo>
                  <a:pt x="0" y="0"/>
                </a:moveTo>
                <a:lnTo>
                  <a:pt x="7856083" y="0"/>
                </a:lnTo>
                <a:lnTo>
                  <a:pt x="7856083" y="4085163"/>
                </a:lnTo>
                <a:lnTo>
                  <a:pt x="0" y="4085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5938" y="3002002"/>
            <a:ext cx="7885293" cy="442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022" lvl="1" indent="-415511" algn="l">
              <a:lnSpc>
                <a:spcPts val="5773"/>
              </a:lnSpc>
              <a:buFont typeface="Arial"/>
              <a:buChar char="•"/>
            </a:pP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cafeina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é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um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estimulante</a:t>
            </a:r>
            <a:endParaRPr lang="en-US" sz="3849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marL="831022" lvl="1" indent="-415511" algn="l">
              <a:lnSpc>
                <a:spcPts val="5773"/>
              </a:lnSpc>
              <a:buFont typeface="Arial"/>
              <a:buChar char="•"/>
            </a:pP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Reduz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o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fluxo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sanguíneo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para o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cérebro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em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mais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de 40%</a:t>
            </a:r>
          </a:p>
          <a:p>
            <a:pPr marL="831022" lvl="1" indent="-415511" algn="l">
              <a:lnSpc>
                <a:spcPts val="5773"/>
              </a:lnSpc>
              <a:buFont typeface="Arial"/>
              <a:buChar char="•"/>
            </a:pP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Aumenta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a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frequência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cardíaca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, a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pressão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arterial e o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açúcar</a:t>
            </a:r>
            <a:r>
              <a:rPr lang="en-US" sz="3849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no </a:t>
            </a:r>
            <a:r>
              <a:rPr lang="en-US" sz="3849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sangue</a:t>
            </a:r>
            <a:endParaRPr lang="en-US" sz="3849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15608" y="541234"/>
            <a:ext cx="17764636" cy="108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6"/>
              </a:lnSpc>
              <a:spcBef>
                <a:spcPct val="0"/>
              </a:spcBef>
            </a:pPr>
            <a:r>
              <a:rPr lang="en-US" sz="6099" b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CAFEÍNA</a:t>
            </a:r>
          </a:p>
        </p:txBody>
      </p:sp>
      <p:sp>
        <p:nvSpPr>
          <p:cNvPr id="13" name="Freeform 13"/>
          <p:cNvSpPr/>
          <p:nvPr/>
        </p:nvSpPr>
        <p:spPr>
          <a:xfrm>
            <a:off x="9112215" y="987174"/>
            <a:ext cx="8438087" cy="3681116"/>
          </a:xfrm>
          <a:custGeom>
            <a:avLst/>
            <a:gdLst/>
            <a:ahLst/>
            <a:cxnLst/>
            <a:rect l="l" t="t" r="r" b="b"/>
            <a:pathLst>
              <a:path w="8438087" h="3681116">
                <a:moveTo>
                  <a:pt x="0" y="0"/>
                </a:moveTo>
                <a:lnTo>
                  <a:pt x="8438087" y="0"/>
                </a:lnTo>
                <a:lnTo>
                  <a:pt x="8438087" y="3681116"/>
                </a:lnTo>
                <a:lnTo>
                  <a:pt x="0" y="3681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19253" y="5857160"/>
            <a:ext cx="8475502" cy="8475502"/>
          </a:xfrm>
          <a:custGeom>
            <a:avLst/>
            <a:gdLst/>
            <a:ahLst/>
            <a:cxnLst/>
            <a:rect l="l" t="t" r="r" b="b"/>
            <a:pathLst>
              <a:path w="8475502" h="8475502">
                <a:moveTo>
                  <a:pt x="0" y="0"/>
                </a:moveTo>
                <a:lnTo>
                  <a:pt x="8475502" y="0"/>
                </a:lnTo>
                <a:lnTo>
                  <a:pt x="8475502" y="8475502"/>
                </a:lnTo>
                <a:lnTo>
                  <a:pt x="0" y="8475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83616" y="-3116302"/>
            <a:ext cx="6232604" cy="6232604"/>
          </a:xfrm>
          <a:custGeom>
            <a:avLst/>
            <a:gdLst/>
            <a:ahLst/>
            <a:cxnLst/>
            <a:rect l="l" t="t" r="r" b="b"/>
            <a:pathLst>
              <a:path w="6232604" h="6232604">
                <a:moveTo>
                  <a:pt x="0" y="0"/>
                </a:moveTo>
                <a:lnTo>
                  <a:pt x="6232604" y="0"/>
                </a:lnTo>
                <a:lnTo>
                  <a:pt x="6232604" y="6232604"/>
                </a:lnTo>
                <a:lnTo>
                  <a:pt x="0" y="6232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</a:blip>
            <a:stretch>
              <a:fillRect t="-9222" b="-922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sp>
        <p:nvSpPr>
          <p:cNvPr id="10" name="Freeform 10"/>
          <p:cNvSpPr/>
          <p:nvPr/>
        </p:nvSpPr>
        <p:spPr>
          <a:xfrm rot="-7516490">
            <a:off x="13459501" y="1221563"/>
            <a:ext cx="5968507" cy="8229600"/>
          </a:xfrm>
          <a:custGeom>
            <a:avLst/>
            <a:gdLst/>
            <a:ahLst/>
            <a:cxnLst/>
            <a:rect l="l" t="t" r="r" b="b"/>
            <a:pathLst>
              <a:path w="5968507" h="8229600">
                <a:moveTo>
                  <a:pt x="0" y="0"/>
                </a:moveTo>
                <a:lnTo>
                  <a:pt x="5968507" y="0"/>
                </a:lnTo>
                <a:lnTo>
                  <a:pt x="59685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632" b="-463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8498" y="1829021"/>
            <a:ext cx="15475684" cy="797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Faça isso ao longo do dia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Beba 240 ml de água a cada 10 minutos em 6 ciclos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Beba 240 ml de água com 1 colher de sopa de carvão ativado de qualidade alimentar 2 vezes ao dia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Enema Detox uma vez ao dia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2 pitadas de sal celta embaixo da língua duas vezes ao dia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Mergulhe em água morna até a altura do peito em uma banheira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Adicione 2 xícaras de sal de Epsom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Permaneça imerso até relaxar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Descanse, durma e relaxe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Este tratamento requer monitoramento e cuidados intensivos</a:t>
            </a:r>
          </a:p>
          <a:p>
            <a:pPr marL="658306" lvl="1" indent="-329153" algn="l">
              <a:lnSpc>
                <a:spcPts val="4573"/>
              </a:lnSpc>
              <a:buFont typeface="Arial"/>
              <a:buChar char="•"/>
            </a:pPr>
            <a:r>
              <a:rPr lang="en-US" sz="304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Beba Mag Drink: Misture 4 xícaras pela manhã (1 xícara de água morna) com 3 colheres de sopa de suco de limão/lima e 1 colher de sopa de sal de Epsom após o término da abstinência.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3364" y="361826"/>
            <a:ext cx="17764636" cy="108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6"/>
              </a:lnSpc>
              <a:spcBef>
                <a:spcPct val="0"/>
              </a:spcBef>
            </a:pPr>
            <a:r>
              <a:rPr lang="en-US" sz="6099" b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DESINTOXICAÇÃO PARA ALCOÓLATRAS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2855" y="-82652"/>
            <a:ext cx="20543617" cy="10702224"/>
          </a:xfrm>
          <a:custGeom>
            <a:avLst/>
            <a:gdLst/>
            <a:ahLst/>
            <a:cxnLst/>
            <a:rect l="l" t="t" r="r" b="b"/>
            <a:pathLst>
              <a:path w="20543617" h="10702224">
                <a:moveTo>
                  <a:pt x="0" y="0"/>
                </a:moveTo>
                <a:lnTo>
                  <a:pt x="20543617" y="0"/>
                </a:lnTo>
                <a:lnTo>
                  <a:pt x="20543617" y="10702224"/>
                </a:lnTo>
                <a:lnTo>
                  <a:pt x="0" y="107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065" b="-1406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64171" y="4208314"/>
            <a:ext cx="8749564" cy="182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8"/>
              </a:lnSpc>
              <a:spcBef>
                <a:spcPct val="0"/>
              </a:spcBef>
            </a:pPr>
            <a:r>
              <a:rPr lang="en-US" sz="100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OBRIGADO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057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7" name="Freeform 7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3" name="Freeform 13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16" name="Freeform 16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55C4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890386" y="672495"/>
            <a:ext cx="7141260" cy="6561033"/>
          </a:xfrm>
          <a:custGeom>
            <a:avLst/>
            <a:gdLst/>
            <a:ahLst/>
            <a:cxnLst/>
            <a:rect l="l" t="t" r="r" b="b"/>
            <a:pathLst>
              <a:path w="7141260" h="6561033">
                <a:moveTo>
                  <a:pt x="0" y="0"/>
                </a:moveTo>
                <a:lnTo>
                  <a:pt x="7141260" y="0"/>
                </a:lnTo>
                <a:lnTo>
                  <a:pt x="7141260" y="6561033"/>
                </a:lnTo>
                <a:lnTo>
                  <a:pt x="0" y="65610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>
            <a:off x="10310569" y="3953011"/>
            <a:ext cx="14728591" cy="8229600"/>
          </a:xfrm>
          <a:custGeom>
            <a:avLst/>
            <a:gdLst/>
            <a:ahLst/>
            <a:cxnLst/>
            <a:rect l="l" t="t" r="r" b="b"/>
            <a:pathLst>
              <a:path w="14728591" h="8229600">
                <a:moveTo>
                  <a:pt x="0" y="0"/>
                </a:moveTo>
                <a:lnTo>
                  <a:pt x="14728591" y="0"/>
                </a:lnTo>
                <a:lnTo>
                  <a:pt x="14728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271864" y="1117925"/>
            <a:ext cx="7576528" cy="8224182"/>
          </a:xfrm>
          <a:custGeom>
            <a:avLst/>
            <a:gdLst/>
            <a:ahLst/>
            <a:cxnLst/>
            <a:rect l="l" t="t" r="r" b="b"/>
            <a:pathLst>
              <a:path w="7576528" h="8224182">
                <a:moveTo>
                  <a:pt x="0" y="0"/>
                </a:moveTo>
                <a:lnTo>
                  <a:pt x="7576528" y="0"/>
                </a:lnTo>
                <a:lnTo>
                  <a:pt x="7576528" y="8224182"/>
                </a:lnTo>
                <a:lnTo>
                  <a:pt x="0" y="82241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1028700" y="413801"/>
            <a:ext cx="9557980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GASTROPARESIA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5938" y="2642144"/>
            <a:ext cx="9520941" cy="661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Vômitos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Náuseas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Distensão abdominal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Dor abdominal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Sensação de plenitude após comer apenas algumas mordidas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Vômitos de alimentos não digeridos ingeridos algumas horas antes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Refluxo ácido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Alterações nos níveis de açúcar no sangue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Falta de apetite</a:t>
            </a:r>
          </a:p>
          <a:p>
            <a:pPr marL="679314" lvl="1" indent="-339657" algn="l">
              <a:lnSpc>
                <a:spcPts val="4405"/>
              </a:lnSpc>
              <a:buFont typeface="Arial"/>
              <a:buChar char="•"/>
            </a:pPr>
            <a:r>
              <a:rPr lang="en-US" sz="3146" b="1" spc="15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Perda de peso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6284" y="1359951"/>
            <a:ext cx="9280594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9"/>
              </a:lnSpc>
            </a:pPr>
            <a:r>
              <a:rPr lang="en-US" sz="2999" b="1">
                <a:solidFill>
                  <a:srgbClr val="244721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Condição em que o estômago não esvazia quando deveria. Efeito retardado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4472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7" name="Freeform 7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88AC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4471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3" name="Freeform 13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16" name="Freeform 16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55C4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890386" y="672495"/>
            <a:ext cx="7141260" cy="6561033"/>
          </a:xfrm>
          <a:custGeom>
            <a:avLst/>
            <a:gdLst/>
            <a:ahLst/>
            <a:cxnLst/>
            <a:rect l="l" t="t" r="r" b="b"/>
            <a:pathLst>
              <a:path w="7141260" h="6561033">
                <a:moveTo>
                  <a:pt x="0" y="0"/>
                </a:moveTo>
                <a:lnTo>
                  <a:pt x="7141260" y="0"/>
                </a:lnTo>
                <a:lnTo>
                  <a:pt x="7141260" y="6561033"/>
                </a:lnTo>
                <a:lnTo>
                  <a:pt x="0" y="65610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>
            <a:off x="10310569" y="3953011"/>
            <a:ext cx="14728591" cy="8229600"/>
          </a:xfrm>
          <a:custGeom>
            <a:avLst/>
            <a:gdLst/>
            <a:ahLst/>
            <a:cxnLst/>
            <a:rect l="l" t="t" r="r" b="b"/>
            <a:pathLst>
              <a:path w="14728591" h="8229600">
                <a:moveTo>
                  <a:pt x="0" y="0"/>
                </a:moveTo>
                <a:lnTo>
                  <a:pt x="14728591" y="0"/>
                </a:lnTo>
                <a:lnTo>
                  <a:pt x="14728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861756" y="961785"/>
            <a:ext cx="7576528" cy="8224182"/>
          </a:xfrm>
          <a:custGeom>
            <a:avLst/>
            <a:gdLst/>
            <a:ahLst/>
            <a:cxnLst/>
            <a:rect l="l" t="t" r="r" b="b"/>
            <a:pathLst>
              <a:path w="7576528" h="8224182">
                <a:moveTo>
                  <a:pt x="0" y="0"/>
                </a:moveTo>
                <a:lnTo>
                  <a:pt x="7576528" y="0"/>
                </a:lnTo>
                <a:lnTo>
                  <a:pt x="7576528" y="8224182"/>
                </a:lnTo>
                <a:lnTo>
                  <a:pt x="0" y="82241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1028700" y="780150"/>
            <a:ext cx="9557980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GASTROPARESIA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7670" y="1750445"/>
            <a:ext cx="8849708" cy="792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4"/>
              </a:lnSpc>
            </a:pPr>
            <a:r>
              <a:rPr lang="en-US" sz="3446" b="1" spc="17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Tratamento:</a:t>
            </a:r>
          </a:p>
          <a:p>
            <a:pPr marL="744083" lvl="1" indent="-372041" algn="l">
              <a:lnSpc>
                <a:spcPts val="4824"/>
              </a:lnSpc>
              <a:buFont typeface="Arial"/>
              <a:buChar char="•"/>
            </a:pPr>
            <a:r>
              <a:rPr lang="en-US" sz="3446" b="1" spc="17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Use calor no estômago enquanto come</a:t>
            </a:r>
          </a:p>
          <a:p>
            <a:pPr marL="744083" lvl="1" indent="-372041" algn="l">
              <a:lnSpc>
                <a:spcPts val="4824"/>
              </a:lnSpc>
              <a:buFont typeface="Arial"/>
              <a:buChar char="•"/>
            </a:pPr>
            <a:r>
              <a:rPr lang="en-US" sz="3446" b="1" spc="17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Fique em pé e ande enquanto come</a:t>
            </a:r>
          </a:p>
          <a:p>
            <a:pPr marL="744083" lvl="1" indent="-372041" algn="l">
              <a:lnSpc>
                <a:spcPts val="4824"/>
              </a:lnSpc>
              <a:buFont typeface="Arial"/>
              <a:buChar char="•"/>
            </a:pPr>
            <a:r>
              <a:rPr lang="en-US" sz="3446" b="1" spc="17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Estimule o nervo vago: cantando, gargarejando, estimule o reflexo de vômito com um abaixador de língua</a:t>
            </a:r>
          </a:p>
          <a:p>
            <a:pPr marL="744083" lvl="1" indent="-372041" algn="l">
              <a:lnSpc>
                <a:spcPts val="4824"/>
              </a:lnSpc>
              <a:buFont typeface="Arial"/>
              <a:buChar char="•"/>
            </a:pPr>
            <a:r>
              <a:rPr lang="en-US" sz="3446" b="1" spc="17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Exercícios de respiração profunda 5 a 10 vezes ao dia, especialmente à noite</a:t>
            </a:r>
          </a:p>
          <a:p>
            <a:pPr marL="744083" lvl="1" indent="-372041" algn="l">
              <a:lnSpc>
                <a:spcPts val="4824"/>
              </a:lnSpc>
              <a:buFont typeface="Arial"/>
              <a:buChar char="•"/>
            </a:pPr>
            <a:r>
              <a:rPr lang="en-US" sz="3446" b="1" spc="17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Ative o sistema nervoso parassimpático:</a:t>
            </a:r>
          </a:p>
          <a:p>
            <a:pPr marL="1488165" lvl="2" indent="-496055" algn="l">
              <a:lnSpc>
                <a:spcPts val="4824"/>
              </a:lnSpc>
              <a:buFont typeface="Arial"/>
              <a:buChar char="⚬"/>
            </a:pPr>
            <a:r>
              <a:rPr lang="en-US" sz="3446" b="1" spc="17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exercícios de respiração profunda, ótimos para gastroparesia</a:t>
            </a:r>
          </a:p>
          <a:p>
            <a:pPr algn="l">
              <a:lnSpc>
                <a:spcPts val="4964"/>
              </a:lnSpc>
            </a:pPr>
            <a:endParaRPr lang="en-US" sz="3446" b="1" spc="17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0108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76123" y="0"/>
            <a:ext cx="11301259" cy="4478124"/>
          </a:xfrm>
          <a:custGeom>
            <a:avLst/>
            <a:gdLst/>
            <a:ahLst/>
            <a:cxnLst/>
            <a:rect l="l" t="t" r="r" b="b"/>
            <a:pathLst>
              <a:path w="11301259" h="4478124">
                <a:moveTo>
                  <a:pt x="0" y="0"/>
                </a:moveTo>
                <a:lnTo>
                  <a:pt x="11301259" y="0"/>
                </a:lnTo>
                <a:lnTo>
                  <a:pt x="11301259" y="4478124"/>
                </a:lnTo>
                <a:lnTo>
                  <a:pt x="0" y="4478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792574"/>
            <a:ext cx="13380318" cy="339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9"/>
              </a:lnSpc>
              <a:spcBef>
                <a:spcPct val="0"/>
              </a:spcBef>
            </a:pP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Tem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diversas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funções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  <a:p>
            <a:pPr marL="971544" lvl="1" indent="-485772" algn="l">
              <a:lnSpc>
                <a:spcPts val="6749"/>
              </a:lnSpc>
              <a:buFont typeface="Arial"/>
              <a:buChar char="•"/>
            </a:pP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ao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estômago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quando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esvaziar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 para o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intestino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delgado</a:t>
            </a:r>
            <a:endParaRPr lang="en-US" sz="4499" b="1" dirty="0">
              <a:solidFill>
                <a:srgbClr val="23403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971544" lvl="1" indent="-485772" algn="l">
              <a:lnSpc>
                <a:spcPts val="6749"/>
              </a:lnSpc>
              <a:spcBef>
                <a:spcPct val="0"/>
              </a:spcBef>
              <a:buFont typeface="Arial"/>
              <a:buChar char="•"/>
            </a:pP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Parassimpático</a:t>
            </a:r>
            <a:r>
              <a:rPr lang="en-US" sz="4499" b="1" dirty="0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4499" b="1" dirty="0" err="1">
                <a:solidFill>
                  <a:srgbClr val="23403D"/>
                </a:solidFill>
                <a:latin typeface="Poppins Bold"/>
                <a:ea typeface="Poppins Bold"/>
                <a:cs typeface="Poppins Bold"/>
                <a:sym typeface="Poppins Bold"/>
              </a:rPr>
              <a:t>relaxa</a:t>
            </a:r>
            <a:endParaRPr lang="en-US" sz="4499" b="1" dirty="0">
              <a:solidFill>
                <a:srgbClr val="23403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Freeform 7"/>
          <p:cNvSpPr/>
          <p:nvPr/>
        </p:nvSpPr>
        <p:spPr>
          <a:xfrm rot="-7783976">
            <a:off x="13720114" y="2135997"/>
            <a:ext cx="5997321" cy="8229600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8234" y="2628127"/>
            <a:ext cx="6118078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NERVO VAGO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2381563" y="-827447"/>
            <a:ext cx="10399005" cy="10281761"/>
            <a:chOff x="0" y="0"/>
            <a:chExt cx="406400" cy="40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4472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0492175" y="6448902"/>
            <a:ext cx="15839091" cy="8353315"/>
            <a:chOff x="0" y="0"/>
            <a:chExt cx="1324457" cy="698500"/>
          </a:xfrm>
        </p:grpSpPr>
        <p:sp>
          <p:nvSpPr>
            <p:cNvPr id="7" name="Freeform 7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4C66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4456247" y="-589423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7BA54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id="13" name="Freeform 13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378756" y="-275047"/>
            <a:ext cx="1118845" cy="911859"/>
          </a:xfrm>
          <a:custGeom>
            <a:avLst/>
            <a:gdLst/>
            <a:ahLst/>
            <a:cxnLst/>
            <a:rect l="l" t="t" r="r" b="b"/>
            <a:pathLst>
              <a:path w="1118845" h="911859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9596"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193891" y="-362211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381563" y="3206674"/>
            <a:ext cx="7107908" cy="6530391"/>
          </a:xfrm>
          <a:custGeom>
            <a:avLst/>
            <a:gdLst/>
            <a:ahLst/>
            <a:cxnLst/>
            <a:rect l="l" t="t" r="r" b="b"/>
            <a:pathLst>
              <a:path w="7107908" h="6530391">
                <a:moveTo>
                  <a:pt x="0" y="0"/>
                </a:moveTo>
                <a:lnTo>
                  <a:pt x="7107908" y="0"/>
                </a:lnTo>
                <a:lnTo>
                  <a:pt x="7107908" y="6530390"/>
                </a:lnTo>
                <a:lnTo>
                  <a:pt x="0" y="65303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0" name="Group 20"/>
          <p:cNvGrpSpPr/>
          <p:nvPr/>
        </p:nvGrpSpPr>
        <p:grpSpPr>
          <a:xfrm>
            <a:off x="-4987933" y="-1416578"/>
            <a:ext cx="11977611" cy="11425393"/>
            <a:chOff x="0" y="0"/>
            <a:chExt cx="504050" cy="480811"/>
          </a:xfrm>
        </p:grpSpPr>
        <p:sp>
          <p:nvSpPr>
            <p:cNvPr id="21" name="Freeform 21"/>
            <p:cNvSpPr/>
            <p:nvPr/>
          </p:nvSpPr>
          <p:spPr>
            <a:xfrm>
              <a:off x="9784" y="0"/>
              <a:ext cx="484481" cy="480811"/>
            </a:xfrm>
            <a:custGeom>
              <a:avLst/>
              <a:gdLst/>
              <a:ahLst/>
              <a:cxnLst/>
              <a:rect l="l" t="t" r="r" b="b"/>
              <a:pathLst>
                <a:path w="484481" h="480811">
                  <a:moveTo>
                    <a:pt x="225734" y="0"/>
                  </a:moveTo>
                  <a:lnTo>
                    <a:pt x="461947" y="0"/>
                  </a:lnTo>
                  <a:cubicBezTo>
                    <a:pt x="469131" y="0"/>
                    <a:pt x="475837" y="3600"/>
                    <a:pt x="479806" y="9587"/>
                  </a:cubicBezTo>
                  <a:cubicBezTo>
                    <a:pt x="483776" y="15574"/>
                    <a:pt x="484481" y="23152"/>
                    <a:pt x="481685" y="29769"/>
                  </a:cubicBezTo>
                  <a:lnTo>
                    <a:pt x="303647" y="451042"/>
                  </a:lnTo>
                  <a:cubicBezTo>
                    <a:pt x="296021" y="469085"/>
                    <a:pt x="278336" y="480811"/>
                    <a:pt x="258747" y="480811"/>
                  </a:cubicBezTo>
                  <a:lnTo>
                    <a:pt x="22534" y="480811"/>
                  </a:lnTo>
                  <a:cubicBezTo>
                    <a:pt x="15351" y="480811"/>
                    <a:pt x="8645" y="477211"/>
                    <a:pt x="4675" y="471224"/>
                  </a:cubicBezTo>
                  <a:cubicBezTo>
                    <a:pt x="706" y="465237"/>
                    <a:pt x="0" y="457659"/>
                    <a:pt x="2797" y="451042"/>
                  </a:cubicBezTo>
                  <a:lnTo>
                    <a:pt x="180835" y="29769"/>
                  </a:lnTo>
                  <a:cubicBezTo>
                    <a:pt x="188460" y="11726"/>
                    <a:pt x="206146" y="0"/>
                    <a:pt x="225734" y="0"/>
                  </a:cubicBezTo>
                  <a:close/>
                </a:path>
              </a:pathLst>
            </a:custGeom>
            <a:blipFill>
              <a:blip r:embed="rId8"/>
              <a:stretch>
                <a:fillRect l="-24960" r="-2496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7390127" y="1308024"/>
            <a:ext cx="9592025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CAMINHADA DIGESTIVA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81217" y="3711656"/>
            <a:ext cx="11468716" cy="466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4" lvl="1" indent="-474977" algn="l">
              <a:lnSpc>
                <a:spcPts val="6159"/>
              </a:lnSpc>
              <a:buFont typeface="Arial"/>
              <a:buChar char="•"/>
            </a:pPr>
            <a:r>
              <a:rPr lang="en-US" sz="43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Caminhar ajuda na função digestiva.</a:t>
            </a:r>
          </a:p>
          <a:p>
            <a:pPr marL="949954" lvl="1" indent="-474977" algn="l">
              <a:lnSpc>
                <a:spcPts val="6159"/>
              </a:lnSpc>
              <a:buFont typeface="Arial"/>
              <a:buChar char="•"/>
            </a:pPr>
            <a:r>
              <a:rPr lang="en-US" sz="43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Faça sempre uma caminhada leve 10 minutos após as refeições.</a:t>
            </a:r>
          </a:p>
          <a:p>
            <a:pPr marL="949954" lvl="1" indent="-474977" algn="l">
              <a:lnSpc>
                <a:spcPts val="6159"/>
              </a:lnSpc>
              <a:buFont typeface="Arial"/>
              <a:buChar char="•"/>
            </a:pPr>
            <a:r>
              <a:rPr lang="en-US" sz="43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Não deve ser uma caminhada extenuante, para não prejudicar o fluxo sanguíneo do seu sistema digestivo.</a:t>
            </a:r>
          </a:p>
        </p:txBody>
      </p:sp>
      <p:sp>
        <p:nvSpPr>
          <p:cNvPr id="24" name="Freeform 24"/>
          <p:cNvSpPr/>
          <p:nvPr/>
        </p:nvSpPr>
        <p:spPr>
          <a:xfrm rot="-5400000">
            <a:off x="14360664" y="-1155464"/>
            <a:ext cx="3597320" cy="5419691"/>
          </a:xfrm>
          <a:custGeom>
            <a:avLst/>
            <a:gdLst/>
            <a:ahLst/>
            <a:cxnLst/>
            <a:rect l="l" t="t" r="r" b="b"/>
            <a:pathLst>
              <a:path w="3597320" h="5419691">
                <a:moveTo>
                  <a:pt x="0" y="0"/>
                </a:moveTo>
                <a:lnTo>
                  <a:pt x="3597320" y="0"/>
                </a:lnTo>
                <a:lnTo>
                  <a:pt x="3597320" y="5419691"/>
                </a:lnTo>
                <a:lnTo>
                  <a:pt x="0" y="541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1377362" y="-406136"/>
            <a:ext cx="4180138" cy="3657620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17" name="Freeform 17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845023" y="1422674"/>
            <a:ext cx="8279350" cy="7606653"/>
          </a:xfrm>
          <a:custGeom>
            <a:avLst/>
            <a:gdLst/>
            <a:ahLst/>
            <a:cxnLst/>
            <a:rect l="l" t="t" r="r" b="b"/>
            <a:pathLst>
              <a:path w="8279350" h="7606653">
                <a:moveTo>
                  <a:pt x="0" y="0"/>
                </a:moveTo>
                <a:lnTo>
                  <a:pt x="8279350" y="0"/>
                </a:lnTo>
                <a:lnTo>
                  <a:pt x="8279350" y="7606653"/>
                </a:lnTo>
                <a:lnTo>
                  <a:pt x="0" y="7606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4" name="Group 24"/>
          <p:cNvGrpSpPr/>
          <p:nvPr/>
        </p:nvGrpSpPr>
        <p:grpSpPr>
          <a:xfrm>
            <a:off x="9427001" y="1422674"/>
            <a:ext cx="12523252" cy="8268953"/>
            <a:chOff x="0" y="0"/>
            <a:chExt cx="1057872" cy="698500"/>
          </a:xfrm>
        </p:grpSpPr>
        <p:sp>
          <p:nvSpPr>
            <p:cNvPr id="25" name="Freeform 25"/>
            <p:cNvSpPr/>
            <p:nvPr/>
          </p:nvSpPr>
          <p:spPr>
            <a:xfrm>
              <a:off x="4748" y="0"/>
              <a:ext cx="1048375" cy="698500"/>
            </a:xfrm>
            <a:custGeom>
              <a:avLst/>
              <a:gdLst/>
              <a:ahLst/>
              <a:cxnLst/>
              <a:rect l="l" t="t" r="r" b="b"/>
              <a:pathLst>
                <a:path w="1048375" h="698500">
                  <a:moveTo>
                    <a:pt x="1040688" y="370624"/>
                  </a:moveTo>
                  <a:lnTo>
                    <a:pt x="862359" y="677126"/>
                  </a:lnTo>
                  <a:cubicBezTo>
                    <a:pt x="854660" y="690359"/>
                    <a:pt x="840505" y="698500"/>
                    <a:pt x="825196" y="698500"/>
                  </a:cubicBezTo>
                  <a:lnTo>
                    <a:pt x="223180" y="698500"/>
                  </a:lnTo>
                  <a:cubicBezTo>
                    <a:pt x="207870" y="698500"/>
                    <a:pt x="193716" y="690359"/>
                    <a:pt x="186016" y="677126"/>
                  </a:cubicBezTo>
                  <a:lnTo>
                    <a:pt x="7688" y="370624"/>
                  </a:lnTo>
                  <a:cubicBezTo>
                    <a:pt x="0" y="357411"/>
                    <a:pt x="0" y="341089"/>
                    <a:pt x="7688" y="327876"/>
                  </a:cubicBezTo>
                  <a:lnTo>
                    <a:pt x="186016" y="21374"/>
                  </a:lnTo>
                  <a:cubicBezTo>
                    <a:pt x="193716" y="8141"/>
                    <a:pt x="207870" y="0"/>
                    <a:pt x="223180" y="0"/>
                  </a:cubicBezTo>
                  <a:lnTo>
                    <a:pt x="825196" y="0"/>
                  </a:lnTo>
                  <a:cubicBezTo>
                    <a:pt x="840505" y="0"/>
                    <a:pt x="854660" y="8141"/>
                    <a:pt x="862359" y="21374"/>
                  </a:cubicBezTo>
                  <a:lnTo>
                    <a:pt x="1040688" y="327876"/>
                  </a:lnTo>
                  <a:cubicBezTo>
                    <a:pt x="1048375" y="341089"/>
                    <a:pt x="1048375" y="357411"/>
                    <a:pt x="1040688" y="370624"/>
                  </a:cubicBezTo>
                  <a:close/>
                </a:path>
              </a:pathLst>
            </a:custGeom>
            <a:solidFill>
              <a:srgbClr val="44714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-1928886" y="-22072"/>
            <a:ext cx="23879139" cy="10496145"/>
          </a:xfrm>
          <a:custGeom>
            <a:avLst/>
            <a:gdLst/>
            <a:ahLst/>
            <a:cxnLst/>
            <a:rect l="l" t="t" r="r" b="b"/>
            <a:pathLst>
              <a:path w="23879139" h="10496145">
                <a:moveTo>
                  <a:pt x="0" y="0"/>
                </a:moveTo>
                <a:lnTo>
                  <a:pt x="23879139" y="0"/>
                </a:lnTo>
                <a:lnTo>
                  <a:pt x="23879139" y="10496145"/>
                </a:lnTo>
                <a:lnTo>
                  <a:pt x="0" y="10496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97" t="-35881" b="-1826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404896" y="433234"/>
            <a:ext cx="7159604" cy="9420532"/>
          </a:xfrm>
          <a:custGeom>
            <a:avLst/>
            <a:gdLst/>
            <a:ahLst/>
            <a:cxnLst/>
            <a:rect l="l" t="t" r="r" b="b"/>
            <a:pathLst>
              <a:path w="7159604" h="9420532">
                <a:moveTo>
                  <a:pt x="0" y="0"/>
                </a:moveTo>
                <a:lnTo>
                  <a:pt x="7159604" y="0"/>
                </a:lnTo>
                <a:lnTo>
                  <a:pt x="7159604" y="9420532"/>
                </a:lnTo>
                <a:lnTo>
                  <a:pt x="0" y="94205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4619382">
            <a:off x="118769" y="6942773"/>
            <a:ext cx="5216386" cy="4173109"/>
          </a:xfrm>
          <a:custGeom>
            <a:avLst/>
            <a:gdLst/>
            <a:ahLst/>
            <a:cxnLst/>
            <a:rect l="l" t="t" r="r" b="b"/>
            <a:pathLst>
              <a:path w="5216386" h="4173109">
                <a:moveTo>
                  <a:pt x="0" y="0"/>
                </a:moveTo>
                <a:lnTo>
                  <a:pt x="5216386" y="0"/>
                </a:lnTo>
                <a:lnTo>
                  <a:pt x="5216386" y="4173108"/>
                </a:lnTo>
                <a:lnTo>
                  <a:pt x="0" y="4173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553399" y="865922"/>
            <a:ext cx="8159750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HÉRNIA DE HIATO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55864" y="3092452"/>
            <a:ext cx="8754819" cy="339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8"/>
              </a:lnSpc>
            </a:pPr>
            <a:r>
              <a:rPr lang="en-US" sz="609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Quando a parte superior do estômago desliza para cima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5" name="Freeform 5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45023" y="1422674"/>
            <a:ext cx="8279350" cy="7606653"/>
          </a:xfrm>
          <a:custGeom>
            <a:avLst/>
            <a:gdLst/>
            <a:ahLst/>
            <a:cxnLst/>
            <a:rect l="l" t="t" r="r" b="b"/>
            <a:pathLst>
              <a:path w="8279350" h="7606653">
                <a:moveTo>
                  <a:pt x="0" y="0"/>
                </a:moveTo>
                <a:lnTo>
                  <a:pt x="8279350" y="0"/>
                </a:lnTo>
                <a:lnTo>
                  <a:pt x="8279350" y="7606653"/>
                </a:lnTo>
                <a:lnTo>
                  <a:pt x="0" y="7606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-2191019" y="-1367405"/>
            <a:ext cx="20546666" cy="12729761"/>
          </a:xfrm>
          <a:custGeom>
            <a:avLst/>
            <a:gdLst/>
            <a:ahLst/>
            <a:cxnLst/>
            <a:rect l="l" t="t" r="r" b="b"/>
            <a:pathLst>
              <a:path w="20546666" h="12729761">
                <a:moveTo>
                  <a:pt x="0" y="0"/>
                </a:moveTo>
                <a:lnTo>
                  <a:pt x="20546666" y="0"/>
                </a:lnTo>
                <a:lnTo>
                  <a:pt x="20546666" y="12729761"/>
                </a:lnTo>
                <a:lnTo>
                  <a:pt x="0" y="127297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3000"/>
            </a:blip>
            <a:stretch>
              <a:fillRect t="-30703" b="-30703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427001" y="303325"/>
            <a:ext cx="12523252" cy="9388302"/>
            <a:chOff x="0" y="0"/>
            <a:chExt cx="1057872" cy="793054"/>
          </a:xfrm>
        </p:grpSpPr>
        <p:sp>
          <p:nvSpPr>
            <p:cNvPr id="14" name="Freeform 14"/>
            <p:cNvSpPr/>
            <p:nvPr/>
          </p:nvSpPr>
          <p:spPr>
            <a:xfrm>
              <a:off x="4197" y="0"/>
              <a:ext cx="1049478" cy="793054"/>
            </a:xfrm>
            <a:custGeom>
              <a:avLst/>
              <a:gdLst/>
              <a:ahLst/>
              <a:cxnLst/>
              <a:rect l="l" t="t" r="r" b="b"/>
              <a:pathLst>
                <a:path w="1049478" h="793054">
                  <a:moveTo>
                    <a:pt x="1042397" y="418534"/>
                  </a:moveTo>
                  <a:lnTo>
                    <a:pt x="861752" y="771048"/>
                  </a:lnTo>
                  <a:cubicBezTo>
                    <a:pt x="854829" y="784557"/>
                    <a:pt x="840927" y="793054"/>
                    <a:pt x="825747" y="793054"/>
                  </a:cubicBezTo>
                  <a:lnTo>
                    <a:pt x="223731" y="793054"/>
                  </a:lnTo>
                  <a:cubicBezTo>
                    <a:pt x="208551" y="793054"/>
                    <a:pt x="194649" y="784557"/>
                    <a:pt x="187726" y="771048"/>
                  </a:cubicBezTo>
                  <a:lnTo>
                    <a:pt x="7080" y="418534"/>
                  </a:lnTo>
                  <a:cubicBezTo>
                    <a:pt x="0" y="404717"/>
                    <a:pt x="0" y="388337"/>
                    <a:pt x="7080" y="374520"/>
                  </a:cubicBezTo>
                  <a:lnTo>
                    <a:pt x="187726" y="22007"/>
                  </a:lnTo>
                  <a:cubicBezTo>
                    <a:pt x="194649" y="8497"/>
                    <a:pt x="208551" y="0"/>
                    <a:pt x="223731" y="0"/>
                  </a:cubicBezTo>
                  <a:lnTo>
                    <a:pt x="825747" y="0"/>
                  </a:lnTo>
                  <a:cubicBezTo>
                    <a:pt x="840927" y="0"/>
                    <a:pt x="854829" y="8497"/>
                    <a:pt x="861752" y="22007"/>
                  </a:cubicBezTo>
                  <a:lnTo>
                    <a:pt x="1042397" y="374520"/>
                  </a:lnTo>
                  <a:cubicBezTo>
                    <a:pt x="1049478" y="388337"/>
                    <a:pt x="1049478" y="404717"/>
                    <a:pt x="1042397" y="418534"/>
                  </a:cubicBezTo>
                  <a:close/>
                </a:path>
              </a:pathLst>
            </a:custGeom>
            <a:gradFill rotWithShape="1">
              <a:gsLst>
                <a:gs pos="0">
                  <a:srgbClr val="4C6637">
                    <a:alpha val="100000"/>
                  </a:srgbClr>
                </a:gs>
                <a:gs pos="100000">
                  <a:srgbClr val="90B572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829272" cy="859729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622068" y="1117925"/>
            <a:ext cx="5525663" cy="7367551"/>
          </a:xfrm>
          <a:custGeom>
            <a:avLst/>
            <a:gdLst/>
            <a:ahLst/>
            <a:cxnLst/>
            <a:rect l="l" t="t" r="r" b="b"/>
            <a:pathLst>
              <a:path w="5525663" h="7367551">
                <a:moveTo>
                  <a:pt x="0" y="0"/>
                </a:moveTo>
                <a:lnTo>
                  <a:pt x="5525663" y="0"/>
                </a:lnTo>
                <a:lnTo>
                  <a:pt x="5525663" y="7367551"/>
                </a:lnTo>
                <a:lnTo>
                  <a:pt x="0" y="7367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67251" y="1727202"/>
            <a:ext cx="8159750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MASSAGEM PARA HÉRNIA DE HIATO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55750" y="4179569"/>
            <a:ext cx="8134033" cy="549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9"/>
              </a:lnSpc>
            </a:pPr>
            <a:r>
              <a:rPr lang="en-US" sz="48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Após beber a água com limão, pule para cima e para baixo (pule rebounder).</a:t>
            </a:r>
          </a:p>
          <a:p>
            <a:pPr algn="l">
              <a:lnSpc>
                <a:spcPts val="7349"/>
              </a:lnSpc>
            </a:pPr>
            <a:endParaRPr lang="en-US" sz="489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7349"/>
              </a:lnSpc>
            </a:pPr>
            <a:r>
              <a:rPr lang="en-US" sz="4899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Massageie a barriga.</a:t>
            </a:r>
          </a:p>
          <a:p>
            <a:pPr algn="l">
              <a:lnSpc>
                <a:spcPts val="7349"/>
              </a:lnSpc>
            </a:pPr>
            <a:endParaRPr lang="en-US" sz="4899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2442</Words>
  <Application>Microsoft Macintosh PowerPoint</Application>
  <PresentationFormat>Custom</PresentationFormat>
  <Paragraphs>277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Akzidenz-Grotesk Heavy</vt:lpstr>
      <vt:lpstr>Inter Bold</vt:lpstr>
      <vt:lpstr>Akzidenz-Grotesk Bold</vt:lpstr>
      <vt:lpstr>TT Norms</vt:lpstr>
      <vt:lpstr>Calibri</vt:lpstr>
      <vt:lpstr>TT Norms Bold</vt:lpstr>
      <vt:lpstr>Arial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MM Week 4</dc:title>
  <cp:lastModifiedBy>Joyce Belew</cp:lastModifiedBy>
  <cp:revision>3</cp:revision>
  <dcterms:created xsi:type="dcterms:W3CDTF">2006-08-16T00:00:00Z</dcterms:created>
  <dcterms:modified xsi:type="dcterms:W3CDTF">2026-07-02T21:54:57Z</dcterms:modified>
  <dc:identifier>DAGsr6ZEr6w</dc:identifier>
</cp:coreProperties>
</file>