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grandir Narrow Heavy" pitchFamily="2" charset="77"/>
      <p:regular r:id="rId22"/>
      <p:bold r:id="rId23"/>
    </p:embeddedFont>
    <p:embeddedFont>
      <p:font typeface="Aileron Bold" pitchFamily="2" charset="77"/>
      <p:regular r:id="rId24"/>
      <p:bold r:id="rId25"/>
    </p:embeddedFont>
    <p:embeddedFont>
      <p:font typeface="Aileron Heavy" pitchFamily="2" charset="77"/>
      <p:regular r:id="rId26"/>
      <p:bold r:id="rId27"/>
    </p:embeddedFont>
    <p:embeddedFont>
      <p:font typeface="Aileron Ultra-Bold" pitchFamily="2" charset="77"/>
      <p:regular r:id="rId28"/>
      <p:bold r:id="rId29"/>
    </p:embeddedFont>
    <p:embeddedFont>
      <p:font typeface="Akzidenz-Grotesk Bold" panose="02000803050000020004"/>
      <p:regular r:id="rId30"/>
      <p:bold r:id="rId31"/>
    </p:embeddedFont>
    <p:embeddedFont>
      <p:font typeface="Akzidenz-Grotesk Heavy" panose="02000503050000020004"/>
      <p:regular r:id="rId32"/>
      <p:bold r:id="rId33"/>
    </p:embeddedFont>
    <p:embeddedFont>
      <p:font typeface="Inter Bold" panose="020B0802030000000004"/>
      <p:regular r:id="rId34"/>
      <p:bold r:id="rId35"/>
    </p:embeddedFont>
    <p:embeddedFont>
      <p:font typeface="Telegraf Bold" pitchFamily="2" charset="77"/>
      <p:regular r:id="rId36"/>
      <p:bold r:id="rId37"/>
    </p:embeddedFont>
    <p:embeddedFont>
      <p:font typeface="Telegraf Heavy" pitchFamily="2" charset="77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36" autoAdjust="0"/>
  </p:normalViewPr>
  <p:slideViewPr>
    <p:cSldViewPr>
      <p:cViewPr varScale="1">
        <p:scale>
          <a:sx n="59" d="100"/>
          <a:sy n="59" d="100"/>
        </p:scale>
        <p:origin x="48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jpe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sv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sv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2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8.png"/><Relationship Id="rId4" Type="http://schemas.openxmlformats.org/officeDocument/2006/relationships/image" Target="../media/image19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jpeg"/><Relationship Id="rId7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61245" cy="10287000"/>
            <a:chOff x="0" y="0"/>
            <a:chExt cx="1233405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3405" cy="1593725"/>
            </a:xfrm>
            <a:custGeom>
              <a:avLst/>
              <a:gdLst/>
              <a:ahLst/>
              <a:cxnLst/>
              <a:rect l="l" t="t" r="r" b="b"/>
              <a:pathLst>
                <a:path w="1233405" h="1593725">
                  <a:moveTo>
                    <a:pt x="0" y="0"/>
                  </a:moveTo>
                  <a:lnTo>
                    <a:pt x="1233405" y="0"/>
                  </a:lnTo>
                  <a:lnTo>
                    <a:pt x="123340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6142" r="-3614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599241" y="6917332"/>
            <a:ext cx="12106839" cy="3086100"/>
            <a:chOff x="0" y="0"/>
            <a:chExt cx="3188633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88633" cy="812800"/>
            </a:xfrm>
            <a:custGeom>
              <a:avLst/>
              <a:gdLst/>
              <a:ahLst/>
              <a:cxnLst/>
              <a:rect l="l" t="t" r="r" b="b"/>
              <a:pathLst>
                <a:path w="3188633" h="812800">
                  <a:moveTo>
                    <a:pt x="0" y="0"/>
                  </a:moveTo>
                  <a:lnTo>
                    <a:pt x="3188633" y="0"/>
                  </a:lnTo>
                  <a:lnTo>
                    <a:pt x="318863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18863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93146" y="1636398"/>
            <a:ext cx="10052987" cy="10040421"/>
          </a:xfrm>
          <a:custGeom>
            <a:avLst/>
            <a:gdLst/>
            <a:ahLst/>
            <a:cxnLst/>
            <a:rect l="l" t="t" r="r" b="b"/>
            <a:pathLst>
              <a:path w="10052987" h="10040421">
                <a:moveTo>
                  <a:pt x="0" y="0"/>
                </a:moveTo>
                <a:lnTo>
                  <a:pt x="10052987" y="0"/>
                </a:lnTo>
                <a:lnTo>
                  <a:pt x="10052987" y="10040421"/>
                </a:lnTo>
                <a:lnTo>
                  <a:pt x="0" y="10040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1028700"/>
            <a:ext cx="3905499" cy="626038"/>
            <a:chOff x="0" y="0"/>
            <a:chExt cx="1028609" cy="1648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28609" cy="164882"/>
            </a:xfrm>
            <a:custGeom>
              <a:avLst/>
              <a:gdLst/>
              <a:ahLst/>
              <a:cxnLst/>
              <a:rect l="l" t="t" r="r" b="b"/>
              <a:pathLst>
                <a:path w="1028609" h="164882">
                  <a:moveTo>
                    <a:pt x="82441" y="0"/>
                  </a:moveTo>
                  <a:lnTo>
                    <a:pt x="946167" y="0"/>
                  </a:lnTo>
                  <a:cubicBezTo>
                    <a:pt x="968032" y="0"/>
                    <a:pt x="989001" y="8686"/>
                    <a:pt x="1004462" y="24146"/>
                  </a:cubicBezTo>
                  <a:cubicBezTo>
                    <a:pt x="1019923" y="39607"/>
                    <a:pt x="1028609" y="60576"/>
                    <a:pt x="1028609" y="82441"/>
                  </a:cubicBezTo>
                  <a:lnTo>
                    <a:pt x="1028609" y="82441"/>
                  </a:lnTo>
                  <a:cubicBezTo>
                    <a:pt x="1028609" y="104306"/>
                    <a:pt x="1019923" y="125275"/>
                    <a:pt x="1004462" y="140736"/>
                  </a:cubicBezTo>
                  <a:cubicBezTo>
                    <a:pt x="989001" y="156197"/>
                    <a:pt x="968032" y="164882"/>
                    <a:pt x="946167" y="164882"/>
                  </a:cubicBezTo>
                  <a:lnTo>
                    <a:pt x="82441" y="164882"/>
                  </a:lnTo>
                  <a:cubicBezTo>
                    <a:pt x="60576" y="164882"/>
                    <a:pt x="39607" y="156197"/>
                    <a:pt x="24146" y="140736"/>
                  </a:cubicBezTo>
                  <a:cubicBezTo>
                    <a:pt x="8686" y="125275"/>
                    <a:pt x="0" y="104306"/>
                    <a:pt x="0" y="82441"/>
                  </a:cubicBezTo>
                  <a:lnTo>
                    <a:pt x="0" y="82441"/>
                  </a:lnTo>
                  <a:cubicBezTo>
                    <a:pt x="0" y="60576"/>
                    <a:pt x="8686" y="39607"/>
                    <a:pt x="24146" y="24146"/>
                  </a:cubicBezTo>
                  <a:cubicBezTo>
                    <a:pt x="39607" y="8686"/>
                    <a:pt x="60576" y="0"/>
                    <a:pt x="82441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28609" cy="222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1471" y="1190122"/>
            <a:ext cx="292311" cy="292311"/>
          </a:xfrm>
          <a:custGeom>
            <a:avLst/>
            <a:gdLst/>
            <a:ahLst/>
            <a:cxnLst/>
            <a:rect l="l" t="t" r="r" b="b"/>
            <a:pathLst>
              <a:path w="292311" h="292311">
                <a:moveTo>
                  <a:pt x="0" y="0"/>
                </a:moveTo>
                <a:lnTo>
                  <a:pt x="292311" y="0"/>
                </a:lnTo>
                <a:lnTo>
                  <a:pt x="292311" y="292311"/>
                </a:lnTo>
                <a:lnTo>
                  <a:pt x="0" y="292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27716" y="2212326"/>
            <a:ext cx="6505813" cy="650581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82303" t="-21183" r="-30416" b="-20629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663464" y="7662464"/>
            <a:ext cx="1595836" cy="159583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6133165" y="8202625"/>
            <a:ext cx="789785" cy="515514"/>
          </a:xfrm>
          <a:custGeom>
            <a:avLst/>
            <a:gdLst/>
            <a:ahLst/>
            <a:cxnLst/>
            <a:rect l="l" t="t" r="r" b="b"/>
            <a:pathLst>
              <a:path w="789785" h="515514">
                <a:moveTo>
                  <a:pt x="789784" y="0"/>
                </a:moveTo>
                <a:lnTo>
                  <a:pt x="0" y="0"/>
                </a:lnTo>
                <a:lnTo>
                  <a:pt x="0" y="515514"/>
                </a:lnTo>
                <a:lnTo>
                  <a:pt x="789784" y="515514"/>
                </a:lnTo>
                <a:lnTo>
                  <a:pt x="78978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258300" y="1028700"/>
            <a:ext cx="1850797" cy="275937"/>
          </a:xfrm>
          <a:custGeom>
            <a:avLst/>
            <a:gdLst/>
            <a:ahLst/>
            <a:cxnLst/>
            <a:rect l="l" t="t" r="r" b="b"/>
            <a:pathLst>
              <a:path w="1850797" h="275937">
                <a:moveTo>
                  <a:pt x="0" y="0"/>
                </a:moveTo>
                <a:lnTo>
                  <a:pt x="1850797" y="0"/>
                </a:lnTo>
                <a:lnTo>
                  <a:pt x="1850797" y="275937"/>
                </a:lnTo>
                <a:lnTo>
                  <a:pt x="0" y="2759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528276" y="1495004"/>
            <a:ext cx="7865158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40"/>
              </a:lnSpc>
            </a:pPr>
            <a:r>
              <a:rPr lang="en-US" sz="7100" b="1" dirty="0">
                <a:solidFill>
                  <a:srgbClr val="57755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SEMANA 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58257" y="3140710"/>
            <a:ext cx="10287859" cy="420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53"/>
              </a:lnSpc>
            </a:pPr>
            <a:r>
              <a:rPr lang="en-US" sz="10364" b="1" dirty="0">
                <a:solidFill>
                  <a:srgbClr val="134E1A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AVALIAÇÃO DO ESTILO DE VIDA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58300" y="7339186"/>
            <a:ext cx="6307532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900" b="1">
                <a:solidFill>
                  <a:srgbClr val="322A2A"/>
                </a:solidFill>
                <a:latin typeface="Aileron Heavy"/>
                <a:ea typeface="Aileron Heavy"/>
                <a:cs typeface="Aileron Heavy"/>
                <a:sym typeface="Aileron Heavy"/>
              </a:rPr>
              <a:t>Um modelo de amostra que você pode usar para avaliar o estilo de vida do seu cliente.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32808" y="1163876"/>
            <a:ext cx="3153766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Aileron Heavy"/>
                <a:ea typeface="Aileron Heavy"/>
                <a:cs typeface="Aileron Heavy"/>
                <a:sym typeface="Aileron Heavy"/>
              </a:rPr>
              <a:t>MedMissionary.com</a:t>
            </a:r>
          </a:p>
        </p:txBody>
      </p:sp>
      <p:sp>
        <p:nvSpPr>
          <p:cNvPr id="23" name="AutoShape 23"/>
          <p:cNvSpPr/>
          <p:nvPr/>
        </p:nvSpPr>
        <p:spPr>
          <a:xfrm>
            <a:off x="11487176" y="1166668"/>
            <a:ext cx="5218904" cy="0"/>
          </a:xfrm>
          <a:prstGeom prst="line">
            <a:avLst/>
          </a:prstGeom>
          <a:ln w="38100" cap="flat">
            <a:solidFill>
              <a:srgbClr val="7DAD1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-38896" y="1341719"/>
            <a:ext cx="8039037" cy="8039037"/>
            <a:chOff x="0" y="0"/>
            <a:chExt cx="10718716" cy="1071871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718716" cy="10718716"/>
            </a:xfrm>
            <a:custGeom>
              <a:avLst/>
              <a:gdLst/>
              <a:ahLst/>
              <a:cxnLst/>
              <a:rect l="l" t="t" r="r" b="b"/>
              <a:pathLst>
                <a:path w="10718716" h="10718716">
                  <a:moveTo>
                    <a:pt x="0" y="0"/>
                  </a:moveTo>
                  <a:lnTo>
                    <a:pt x="10718716" y="0"/>
                  </a:lnTo>
                  <a:lnTo>
                    <a:pt x="10718716" y="10718716"/>
                  </a:lnTo>
                  <a:lnTo>
                    <a:pt x="0" y="10718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966265" y="1094918"/>
              <a:ext cx="8777578" cy="8528880"/>
            </a:xfrm>
            <a:custGeom>
              <a:avLst/>
              <a:gdLst/>
              <a:ahLst/>
              <a:cxnLst/>
              <a:rect l="l" t="t" r="r" b="b"/>
              <a:pathLst>
                <a:path w="8777578" h="8528880">
                  <a:moveTo>
                    <a:pt x="0" y="0"/>
                  </a:moveTo>
                  <a:lnTo>
                    <a:pt x="8777578" y="0"/>
                  </a:lnTo>
                  <a:lnTo>
                    <a:pt x="8777578" y="8528880"/>
                  </a:lnTo>
                  <a:lnTo>
                    <a:pt x="0" y="8528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52" y="6705276"/>
            <a:ext cx="6630790" cy="3581724"/>
            <a:chOff x="0" y="0"/>
            <a:chExt cx="1746381" cy="943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381" cy="943335"/>
            </a:xfrm>
            <a:custGeom>
              <a:avLst/>
              <a:gdLst/>
              <a:ahLst/>
              <a:cxnLst/>
              <a:rect l="l" t="t" r="r" b="b"/>
              <a:pathLst>
                <a:path w="1746381" h="943335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46381" cy="1000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2593130" y="3880972"/>
            <a:ext cx="3522035" cy="7232621"/>
          </a:xfrm>
          <a:custGeom>
            <a:avLst/>
            <a:gdLst/>
            <a:ahLst/>
            <a:cxnLst/>
            <a:rect l="l" t="t" r="r" b="b"/>
            <a:pathLst>
              <a:path w="3522035" h="7232621">
                <a:moveTo>
                  <a:pt x="0" y="0"/>
                </a:moveTo>
                <a:lnTo>
                  <a:pt x="3522034" y="0"/>
                </a:lnTo>
                <a:lnTo>
                  <a:pt x="3522034" y="7232621"/>
                </a:lnTo>
                <a:lnTo>
                  <a:pt x="0" y="72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3404307"/>
            <a:chOff x="0" y="0"/>
            <a:chExt cx="4816593" cy="8966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6608"/>
            </a:xfrm>
            <a:custGeom>
              <a:avLst/>
              <a:gdLst/>
              <a:ahLst/>
              <a:cxnLst/>
              <a:rect l="l" t="t" r="r" b="b"/>
              <a:pathLst>
                <a:path w="4816592" h="896608">
                  <a:moveTo>
                    <a:pt x="0" y="0"/>
                  </a:moveTo>
                  <a:lnTo>
                    <a:pt x="4816592" y="0"/>
                  </a:lnTo>
                  <a:lnTo>
                    <a:pt x="4816592" y="896608"/>
                  </a:lnTo>
                  <a:lnTo>
                    <a:pt x="0" y="896608"/>
                  </a:ln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95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7752" y="1502129"/>
            <a:ext cx="6630790" cy="7406095"/>
            <a:chOff x="0" y="0"/>
            <a:chExt cx="1027283" cy="11473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7283" cy="1147398"/>
            </a:xfrm>
            <a:custGeom>
              <a:avLst/>
              <a:gdLst/>
              <a:ahLst/>
              <a:cxnLst/>
              <a:rect l="l" t="t" r="r" b="b"/>
              <a:pathLst>
                <a:path w="1027283" h="1147398">
                  <a:moveTo>
                    <a:pt x="0" y="0"/>
                  </a:moveTo>
                  <a:lnTo>
                    <a:pt x="1027283" y="0"/>
                  </a:lnTo>
                  <a:lnTo>
                    <a:pt x="1027283" y="1147398"/>
                  </a:lnTo>
                  <a:lnTo>
                    <a:pt x="0" y="1147398"/>
                  </a:lnTo>
                  <a:close/>
                </a:path>
              </a:pathLst>
            </a:custGeom>
            <a:blipFill>
              <a:blip r:embed="rId3"/>
              <a:stretch>
                <a:fillRect t="-9687" b="-968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087401" y="360663"/>
            <a:ext cx="7724452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0"/>
              </a:lnSpc>
              <a:spcBef>
                <a:spcPct val="0"/>
              </a:spcBef>
            </a:pPr>
            <a:r>
              <a:rPr lang="en-US" sz="6500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Sintomas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711002" y="3894058"/>
            <a:ext cx="4575617" cy="3832080"/>
          </a:xfrm>
          <a:custGeom>
            <a:avLst/>
            <a:gdLst/>
            <a:ahLst/>
            <a:cxnLst/>
            <a:rect l="l" t="t" r="r" b="b"/>
            <a:pathLst>
              <a:path w="4575617" h="3832080">
                <a:moveTo>
                  <a:pt x="0" y="0"/>
                </a:moveTo>
                <a:lnTo>
                  <a:pt x="4575618" y="0"/>
                </a:lnTo>
                <a:lnTo>
                  <a:pt x="4575618" y="3832079"/>
                </a:lnTo>
                <a:lnTo>
                  <a:pt x="0" y="383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949248" y="1616429"/>
            <a:ext cx="10934183" cy="903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64"/>
              </a:lnSpc>
              <a:spcBef>
                <a:spcPct val="0"/>
              </a:spcBef>
            </a:pPr>
            <a:r>
              <a:rPr lang="en-US" sz="5400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Sistema Digestivo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783202" y="3573890"/>
            <a:ext cx="871551" cy="87155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98785">
            <a:off x="8036468" y="368768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949248" y="3619234"/>
            <a:ext cx="8056238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Acidez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783202" y="4740717"/>
            <a:ext cx="871551" cy="87155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98785">
            <a:off x="8036468" y="4854515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5"/>
                </a:lnTo>
                <a:lnTo>
                  <a:pt x="0" y="545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49248" y="4824869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Dor Abdominal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783202" y="5907543"/>
            <a:ext cx="871551" cy="87155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198785">
            <a:off x="8036468" y="6021341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914339" y="5831343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Distensão abdominal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783202" y="7074370"/>
            <a:ext cx="871551" cy="87155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-198785">
            <a:off x="8036468" y="7188167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8949248" y="6998170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Cólicas abdominais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7783202" y="8060362"/>
            <a:ext cx="871551" cy="87155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198785">
            <a:off x="8036468" y="825128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9000556" y="8126187"/>
            <a:ext cx="6076456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Diarreia ou constipação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7669542" y="9258300"/>
            <a:ext cx="871551" cy="871551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 rot="-198785">
            <a:off x="7922808" y="937209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5"/>
                </a:lnTo>
                <a:lnTo>
                  <a:pt x="0" y="545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8949248" y="9226807"/>
            <a:ext cx="9161326" cy="902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5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Com que frequência evacua/</a:t>
            </a:r>
          </a:p>
          <a:p>
            <a:pPr algn="l">
              <a:lnSpc>
                <a:spcPts val="3465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defeca?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47" name="TextBox 47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5830" y="0"/>
            <a:ext cx="12277295" cy="3392998"/>
          </a:xfrm>
          <a:custGeom>
            <a:avLst/>
            <a:gdLst/>
            <a:ahLst/>
            <a:cxnLst/>
            <a:rect l="l" t="t" r="r" b="b"/>
            <a:pathLst>
              <a:path w="12277295" h="3392998">
                <a:moveTo>
                  <a:pt x="0" y="0"/>
                </a:moveTo>
                <a:lnTo>
                  <a:pt x="12277295" y="0"/>
                </a:lnTo>
                <a:lnTo>
                  <a:pt x="12277295" y="3392998"/>
                </a:lnTo>
                <a:lnTo>
                  <a:pt x="0" y="33929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-813724" y="4921961"/>
            <a:ext cx="9245189" cy="924518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90887" y="7110788"/>
            <a:ext cx="6171200" cy="4867534"/>
          </a:xfrm>
          <a:custGeom>
            <a:avLst/>
            <a:gdLst/>
            <a:ahLst/>
            <a:cxnLst/>
            <a:rect l="l" t="t" r="r" b="b"/>
            <a:pathLst>
              <a:path w="6171200" h="4867534">
                <a:moveTo>
                  <a:pt x="0" y="0"/>
                </a:moveTo>
                <a:lnTo>
                  <a:pt x="6171200" y="0"/>
                </a:lnTo>
                <a:lnTo>
                  <a:pt x="6171200" y="4867534"/>
                </a:lnTo>
                <a:lnTo>
                  <a:pt x="0" y="48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559873"/>
            <a:ext cx="5207218" cy="7117462"/>
            <a:chOff x="0" y="0"/>
            <a:chExt cx="987348" cy="13495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348" cy="1349552"/>
            </a:xfrm>
            <a:custGeom>
              <a:avLst/>
              <a:gdLst/>
              <a:ahLst/>
              <a:cxnLst/>
              <a:rect l="l" t="t" r="r" b="b"/>
              <a:pathLst>
                <a:path w="987348" h="1349552">
                  <a:moveTo>
                    <a:pt x="34196" y="0"/>
                  </a:moveTo>
                  <a:lnTo>
                    <a:pt x="953152" y="0"/>
                  </a:lnTo>
                  <a:cubicBezTo>
                    <a:pt x="972038" y="0"/>
                    <a:pt x="987348" y="15310"/>
                    <a:pt x="987348" y="34196"/>
                  </a:cubicBezTo>
                  <a:lnTo>
                    <a:pt x="987348" y="1315357"/>
                  </a:lnTo>
                  <a:cubicBezTo>
                    <a:pt x="987348" y="1334242"/>
                    <a:pt x="972038" y="1349552"/>
                    <a:pt x="953152" y="1349552"/>
                  </a:cubicBezTo>
                  <a:lnTo>
                    <a:pt x="34196" y="1349552"/>
                  </a:lnTo>
                  <a:cubicBezTo>
                    <a:pt x="15310" y="1349552"/>
                    <a:pt x="0" y="1334242"/>
                    <a:pt x="0" y="1315357"/>
                  </a:cubicBezTo>
                  <a:lnTo>
                    <a:pt x="0" y="34196"/>
                  </a:lnTo>
                  <a:cubicBezTo>
                    <a:pt x="0" y="15310"/>
                    <a:pt x="15310" y="0"/>
                    <a:pt x="34196" y="0"/>
                  </a:cubicBezTo>
                  <a:close/>
                </a:path>
              </a:pathLst>
            </a:custGeom>
            <a:blipFill>
              <a:blip r:embed="rId4"/>
              <a:stretch>
                <a:fillRect r="-159733"/>
              </a:stretch>
            </a:blipFill>
            <a:ln w="38100" cap="rnd">
              <a:solidFill>
                <a:srgbClr val="054206"/>
              </a:solidFill>
              <a:prstDash val="solid"/>
              <a:round/>
            </a:ln>
          </p:spPr>
        </p:sp>
      </p:grpSp>
      <p:sp>
        <p:nvSpPr>
          <p:cNvPr id="9" name="Freeform 9"/>
          <p:cNvSpPr/>
          <p:nvPr/>
        </p:nvSpPr>
        <p:spPr>
          <a:xfrm>
            <a:off x="386133" y="411366"/>
            <a:ext cx="1285133" cy="1285133"/>
          </a:xfrm>
          <a:custGeom>
            <a:avLst/>
            <a:gdLst/>
            <a:ahLst/>
            <a:cxnLst/>
            <a:rect l="l" t="t" r="r" b="b"/>
            <a:pathLst>
              <a:path w="1285133" h="1285133">
                <a:moveTo>
                  <a:pt x="0" y="0"/>
                </a:moveTo>
                <a:lnTo>
                  <a:pt x="1285134" y="0"/>
                </a:lnTo>
                <a:lnTo>
                  <a:pt x="1285134" y="1285133"/>
                </a:lnTo>
                <a:lnTo>
                  <a:pt x="0" y="12851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6133" y="8447692"/>
            <a:ext cx="1285133" cy="1285133"/>
          </a:xfrm>
          <a:custGeom>
            <a:avLst/>
            <a:gdLst/>
            <a:ahLst/>
            <a:cxnLst/>
            <a:rect l="l" t="t" r="r" b="b"/>
            <a:pathLst>
              <a:path w="1285133" h="1285133">
                <a:moveTo>
                  <a:pt x="0" y="0"/>
                </a:moveTo>
                <a:lnTo>
                  <a:pt x="1285134" y="0"/>
                </a:lnTo>
                <a:lnTo>
                  <a:pt x="1285134" y="1285133"/>
                </a:lnTo>
                <a:lnTo>
                  <a:pt x="0" y="12851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264409" y="2868614"/>
            <a:ext cx="10382868" cy="419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Você tem obturações de prata (chumbo) nos dentes?</a:t>
            </a:r>
          </a:p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Você tem sangramento nas gengivas? Se sim, descreva.</a:t>
            </a:r>
          </a:p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Liste quaisquer detalhes adicionais sobre esses sintomas que você gostaria de incluir.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7686" y="4803914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7686" y="576260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686" y="6720767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75437" y="3549355"/>
            <a:ext cx="7126704" cy="71267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 flipV="1">
            <a:off x="11601968" y="3471324"/>
            <a:ext cx="4798566" cy="4959758"/>
          </a:xfrm>
          <a:custGeom>
            <a:avLst/>
            <a:gdLst/>
            <a:ahLst/>
            <a:cxnLst/>
            <a:rect l="l" t="t" r="r" b="b"/>
            <a:pathLst>
              <a:path w="4798566" h="4959758">
                <a:moveTo>
                  <a:pt x="4798566" y="4959759"/>
                </a:moveTo>
                <a:lnTo>
                  <a:pt x="0" y="4959759"/>
                </a:lnTo>
                <a:lnTo>
                  <a:pt x="0" y="0"/>
                </a:lnTo>
                <a:lnTo>
                  <a:pt x="4798566" y="0"/>
                </a:lnTo>
                <a:lnTo>
                  <a:pt x="4798566" y="495975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210238" y="-1001081"/>
            <a:ext cx="7217128" cy="721712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4632492"/>
            <a:ext cx="5474618" cy="720033"/>
            <a:chOff x="0" y="0"/>
            <a:chExt cx="1441875" cy="1896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5591187"/>
            <a:ext cx="5474618" cy="720033"/>
            <a:chOff x="0" y="0"/>
            <a:chExt cx="1441875" cy="1896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6549345"/>
            <a:ext cx="5474618" cy="720033"/>
            <a:chOff x="0" y="0"/>
            <a:chExt cx="1441875" cy="1896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880463" y="4651196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Chocolate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80463" y="5609622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Açúcar refinado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80463" y="6568049"/>
            <a:ext cx="4622855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Adoçante Artificial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841671" y="4640136"/>
            <a:ext cx="5474618" cy="720033"/>
            <a:chOff x="0" y="0"/>
            <a:chExt cx="1441875" cy="1896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841671" y="5598831"/>
            <a:ext cx="5474618" cy="720033"/>
            <a:chOff x="0" y="0"/>
            <a:chExt cx="1441875" cy="18963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841671" y="6556989"/>
            <a:ext cx="5474618" cy="720033"/>
            <a:chOff x="0" y="0"/>
            <a:chExt cx="1441875" cy="1896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693435" y="4651196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Salsichas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93435" y="5548124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Ovos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693435" y="6575693"/>
            <a:ext cx="630781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Queijo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6400534" y="8028405"/>
            <a:ext cx="1702548" cy="1702548"/>
            <a:chOff x="0" y="0"/>
            <a:chExt cx="2270063" cy="227006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715424" y="367940"/>
            <a:ext cx="1099939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Hábitos e Estilo de Vida</a:t>
            </a:r>
          </a:p>
        </p:txBody>
      </p:sp>
      <p:sp>
        <p:nvSpPr>
          <p:cNvPr id="39" name="Freeform 39"/>
          <p:cNvSpPr/>
          <p:nvPr/>
        </p:nvSpPr>
        <p:spPr>
          <a:xfrm>
            <a:off x="1247686" y="1968113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247686" y="2926808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028700" y="1796690"/>
            <a:ext cx="5474618" cy="720033"/>
            <a:chOff x="0" y="0"/>
            <a:chExt cx="1441875" cy="18963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028700" y="2755385"/>
            <a:ext cx="5474618" cy="720033"/>
            <a:chOff x="0" y="0"/>
            <a:chExt cx="1441875" cy="18963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28700" y="3713543"/>
            <a:ext cx="5474618" cy="720033"/>
            <a:chOff x="0" y="0"/>
            <a:chExt cx="1441875" cy="18963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880463" y="1815394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Tabaco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880463" y="2773821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Álcool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880463" y="3732247"/>
            <a:ext cx="329973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Café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6841671" y="1804334"/>
            <a:ext cx="5474618" cy="720033"/>
            <a:chOff x="0" y="0"/>
            <a:chExt cx="1441875" cy="18963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841671" y="2763030"/>
            <a:ext cx="5474618" cy="720033"/>
            <a:chOff x="0" y="0"/>
            <a:chExt cx="1441875" cy="18963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841671" y="3721188"/>
            <a:ext cx="5474618" cy="720033"/>
            <a:chOff x="0" y="0"/>
            <a:chExt cx="1441875" cy="189638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7475067" y="1857240"/>
            <a:ext cx="5577676" cy="69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4"/>
              </a:lnSpc>
            </a:pPr>
            <a:r>
              <a:rPr lang="en-US" sz="3100" b="1" spc="-77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Biscoitos salgados/refrigerantes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693435" y="2712322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Carnes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693435" y="3739892"/>
            <a:ext cx="630781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Peixe</a:t>
            </a:r>
          </a:p>
        </p:txBody>
      </p:sp>
      <p:sp>
        <p:nvSpPr>
          <p:cNvPr id="65" name="Freeform 65"/>
          <p:cNvSpPr/>
          <p:nvPr/>
        </p:nvSpPr>
        <p:spPr>
          <a:xfrm>
            <a:off x="1247686" y="7636466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1247686" y="8595161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247686" y="955331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8" name="Group 68"/>
          <p:cNvGrpSpPr/>
          <p:nvPr/>
        </p:nvGrpSpPr>
        <p:grpSpPr>
          <a:xfrm>
            <a:off x="1028700" y="7465043"/>
            <a:ext cx="5474618" cy="720033"/>
            <a:chOff x="0" y="0"/>
            <a:chExt cx="1441875" cy="189638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028700" y="8423738"/>
            <a:ext cx="5474618" cy="720033"/>
            <a:chOff x="0" y="0"/>
            <a:chExt cx="1441875" cy="189638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028700" y="9381896"/>
            <a:ext cx="5474618" cy="720033"/>
            <a:chOff x="0" y="0"/>
            <a:chExt cx="1441875" cy="189638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1880463" y="7483747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Doces/guloseimas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880463" y="8442174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Lanche Açucarado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880463" y="9400601"/>
            <a:ext cx="329973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Biscoitos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6841671" y="7472688"/>
            <a:ext cx="5474618" cy="720033"/>
            <a:chOff x="0" y="0"/>
            <a:chExt cx="1441875" cy="189638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6841671" y="8431383"/>
            <a:ext cx="5474618" cy="720033"/>
            <a:chOff x="0" y="0"/>
            <a:chExt cx="1441875" cy="189638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85" name="TextBox 85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6841671" y="9389541"/>
            <a:ext cx="5474618" cy="720033"/>
            <a:chOff x="0" y="0"/>
            <a:chExt cx="1441875" cy="189638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9" name="TextBox 89"/>
          <p:cNvSpPr txBox="1"/>
          <p:nvPr/>
        </p:nvSpPr>
        <p:spPr>
          <a:xfrm>
            <a:off x="7693435" y="7483747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Leite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7693435" y="8380676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Sorvete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7693435" y="9408245"/>
            <a:ext cx="630781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Margarina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3052743" y="9795227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5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7686" y="4803914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7686" y="576260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686" y="6720767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75437" y="3549355"/>
            <a:ext cx="7126704" cy="71267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 flipV="1">
            <a:off x="11601968" y="3471324"/>
            <a:ext cx="4798566" cy="4959758"/>
          </a:xfrm>
          <a:custGeom>
            <a:avLst/>
            <a:gdLst/>
            <a:ahLst/>
            <a:cxnLst/>
            <a:rect l="l" t="t" r="r" b="b"/>
            <a:pathLst>
              <a:path w="4798566" h="4959758">
                <a:moveTo>
                  <a:pt x="4798566" y="4959759"/>
                </a:moveTo>
                <a:lnTo>
                  <a:pt x="0" y="4959759"/>
                </a:lnTo>
                <a:lnTo>
                  <a:pt x="0" y="0"/>
                </a:lnTo>
                <a:lnTo>
                  <a:pt x="4798566" y="0"/>
                </a:lnTo>
                <a:lnTo>
                  <a:pt x="4798566" y="495975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601968" y="-1022089"/>
            <a:ext cx="7217128" cy="721712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4632492"/>
            <a:ext cx="5474618" cy="720033"/>
            <a:chOff x="0" y="0"/>
            <a:chExt cx="1441875" cy="1896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5591187"/>
            <a:ext cx="5474618" cy="720033"/>
            <a:chOff x="0" y="0"/>
            <a:chExt cx="1441875" cy="1896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6549345"/>
            <a:ext cx="5474618" cy="720033"/>
            <a:chOff x="0" y="0"/>
            <a:chExt cx="1441875" cy="1896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880463" y="4651196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Manteiga Vegana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80463" y="5609622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Queijo vegano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80463" y="6568049"/>
            <a:ext cx="4622855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Comida rápida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841671" y="4640136"/>
            <a:ext cx="5474618" cy="720033"/>
            <a:chOff x="0" y="0"/>
            <a:chExt cx="1441875" cy="1896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841671" y="5598831"/>
            <a:ext cx="5474618" cy="720033"/>
            <a:chOff x="0" y="0"/>
            <a:chExt cx="1441875" cy="18963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693435" y="4651196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Aveia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693435" y="5548124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Soja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1443656" y="210622"/>
            <a:ext cx="11450468" cy="168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6300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Hábitos e estilo de vida cont.</a:t>
            </a:r>
          </a:p>
        </p:txBody>
      </p:sp>
      <p:sp>
        <p:nvSpPr>
          <p:cNvPr id="35" name="Freeform 35"/>
          <p:cNvSpPr/>
          <p:nvPr/>
        </p:nvSpPr>
        <p:spPr>
          <a:xfrm>
            <a:off x="1247686" y="1968113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247686" y="2926808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028700" y="1796690"/>
            <a:ext cx="5474618" cy="720033"/>
            <a:chOff x="0" y="0"/>
            <a:chExt cx="1441875" cy="18963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28700" y="2755385"/>
            <a:ext cx="5474618" cy="720033"/>
            <a:chOff x="0" y="0"/>
            <a:chExt cx="1441875" cy="18963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28700" y="3713543"/>
            <a:ext cx="5474618" cy="720033"/>
            <a:chOff x="0" y="0"/>
            <a:chExt cx="1441875" cy="18963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880463" y="1815394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Manteiga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880463" y="2773821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Tipo de sal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880463" y="3732247"/>
            <a:ext cx="6036712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Produtos Veganos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6841671" y="1804334"/>
            <a:ext cx="5474618" cy="720033"/>
            <a:chOff x="0" y="0"/>
            <a:chExt cx="1441875" cy="18963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841671" y="2763030"/>
            <a:ext cx="5474618" cy="720033"/>
            <a:chOff x="0" y="0"/>
            <a:chExt cx="1441875" cy="189638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841671" y="3721188"/>
            <a:ext cx="5474618" cy="720033"/>
            <a:chOff x="0" y="0"/>
            <a:chExt cx="1441875" cy="18963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7693435" y="1815394"/>
            <a:ext cx="4622855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Sucos verdes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693435" y="2712322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Refrigerantes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693435" y="3739892"/>
            <a:ext cx="630781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Glúten</a:t>
            </a:r>
          </a:p>
        </p:txBody>
      </p:sp>
      <p:sp>
        <p:nvSpPr>
          <p:cNvPr id="61" name="Freeform 61"/>
          <p:cNvSpPr/>
          <p:nvPr/>
        </p:nvSpPr>
        <p:spPr>
          <a:xfrm>
            <a:off x="1247686" y="7636466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1247686" y="8595161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1247686" y="955331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4" name="Group 64"/>
          <p:cNvGrpSpPr/>
          <p:nvPr/>
        </p:nvGrpSpPr>
        <p:grpSpPr>
          <a:xfrm>
            <a:off x="1028700" y="7465043"/>
            <a:ext cx="5474618" cy="720033"/>
            <a:chOff x="0" y="0"/>
            <a:chExt cx="1441875" cy="189638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028700" y="8423738"/>
            <a:ext cx="5474618" cy="720033"/>
            <a:chOff x="0" y="0"/>
            <a:chExt cx="1441875" cy="18963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69" name="TextBox 69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028700" y="9381896"/>
            <a:ext cx="5474618" cy="720033"/>
            <a:chOff x="0" y="0"/>
            <a:chExt cx="1441875" cy="189638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1880463" y="7483747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Comida Frita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880463" y="8442174"/>
            <a:ext cx="4334656" cy="57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Pão </a:t>
            </a:r>
            <a:r>
              <a:rPr lang="en-US" sz="3500" b="1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Francês</a:t>
            </a:r>
            <a:endParaRPr lang="en-US" sz="3500" b="1" dirty="0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75" name="TextBox 75"/>
          <p:cNvSpPr txBox="1"/>
          <p:nvPr/>
        </p:nvSpPr>
        <p:spPr>
          <a:xfrm>
            <a:off x="1880463" y="9400601"/>
            <a:ext cx="329973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Suco de frutas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1720081" y="9907159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6841671" y="6652239"/>
            <a:ext cx="5474618" cy="720033"/>
            <a:chOff x="0" y="0"/>
            <a:chExt cx="1441875" cy="189638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0" name="TextBox 80"/>
          <p:cNvSpPr txBox="1"/>
          <p:nvPr/>
        </p:nvSpPr>
        <p:spPr>
          <a:xfrm>
            <a:off x="7672050" y="6644567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Milho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6841671" y="7559947"/>
            <a:ext cx="5474618" cy="720033"/>
            <a:chOff x="0" y="0"/>
            <a:chExt cx="1441875" cy="189638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4" name="TextBox 84"/>
          <p:cNvSpPr txBox="1"/>
          <p:nvPr/>
        </p:nvSpPr>
        <p:spPr>
          <a:xfrm>
            <a:off x="7672050" y="7552275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Levedura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6841671" y="8467655"/>
            <a:ext cx="5474618" cy="720033"/>
            <a:chOff x="0" y="0"/>
            <a:chExt cx="1441875" cy="189638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8" name="TextBox 88"/>
          <p:cNvSpPr txBox="1"/>
          <p:nvPr/>
        </p:nvSpPr>
        <p:spPr>
          <a:xfrm>
            <a:off x="7672050" y="8459984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Milho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5830" y="0"/>
            <a:ext cx="12277295" cy="3392998"/>
          </a:xfrm>
          <a:custGeom>
            <a:avLst/>
            <a:gdLst/>
            <a:ahLst/>
            <a:cxnLst/>
            <a:rect l="l" t="t" r="r" b="b"/>
            <a:pathLst>
              <a:path w="12277295" h="3392998">
                <a:moveTo>
                  <a:pt x="0" y="0"/>
                </a:moveTo>
                <a:lnTo>
                  <a:pt x="12277295" y="0"/>
                </a:lnTo>
                <a:lnTo>
                  <a:pt x="12277295" y="3392998"/>
                </a:lnTo>
                <a:lnTo>
                  <a:pt x="0" y="33929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-813724" y="4921961"/>
            <a:ext cx="9245189" cy="924518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90887" y="7110788"/>
            <a:ext cx="6171200" cy="4867534"/>
          </a:xfrm>
          <a:custGeom>
            <a:avLst/>
            <a:gdLst/>
            <a:ahLst/>
            <a:cxnLst/>
            <a:rect l="l" t="t" r="r" b="b"/>
            <a:pathLst>
              <a:path w="6171200" h="4867534">
                <a:moveTo>
                  <a:pt x="0" y="0"/>
                </a:moveTo>
                <a:lnTo>
                  <a:pt x="6171200" y="0"/>
                </a:lnTo>
                <a:lnTo>
                  <a:pt x="6171200" y="4867534"/>
                </a:lnTo>
                <a:lnTo>
                  <a:pt x="0" y="48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559873"/>
            <a:ext cx="5207218" cy="7117462"/>
            <a:chOff x="0" y="0"/>
            <a:chExt cx="987348" cy="13495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348" cy="1349552"/>
            </a:xfrm>
            <a:custGeom>
              <a:avLst/>
              <a:gdLst/>
              <a:ahLst/>
              <a:cxnLst/>
              <a:rect l="l" t="t" r="r" b="b"/>
              <a:pathLst>
                <a:path w="987348" h="1349552">
                  <a:moveTo>
                    <a:pt x="34196" y="0"/>
                  </a:moveTo>
                  <a:lnTo>
                    <a:pt x="953152" y="0"/>
                  </a:lnTo>
                  <a:cubicBezTo>
                    <a:pt x="972038" y="0"/>
                    <a:pt x="987348" y="15310"/>
                    <a:pt x="987348" y="34196"/>
                  </a:cubicBezTo>
                  <a:lnTo>
                    <a:pt x="987348" y="1315357"/>
                  </a:lnTo>
                  <a:cubicBezTo>
                    <a:pt x="987348" y="1334242"/>
                    <a:pt x="972038" y="1349552"/>
                    <a:pt x="953152" y="1349552"/>
                  </a:cubicBezTo>
                  <a:lnTo>
                    <a:pt x="34196" y="1349552"/>
                  </a:lnTo>
                  <a:cubicBezTo>
                    <a:pt x="15310" y="1349552"/>
                    <a:pt x="0" y="1334242"/>
                    <a:pt x="0" y="1315357"/>
                  </a:cubicBezTo>
                  <a:lnTo>
                    <a:pt x="0" y="34196"/>
                  </a:lnTo>
                  <a:cubicBezTo>
                    <a:pt x="0" y="15310"/>
                    <a:pt x="15310" y="0"/>
                    <a:pt x="34196" y="0"/>
                  </a:cubicBezTo>
                  <a:close/>
                </a:path>
              </a:pathLst>
            </a:custGeom>
            <a:blipFill>
              <a:blip r:embed="rId4"/>
              <a:stretch>
                <a:fillRect l="-18342" r="-18342"/>
              </a:stretch>
            </a:blipFill>
            <a:ln w="38100" cap="rnd">
              <a:solidFill>
                <a:srgbClr val="054206"/>
              </a:solidFill>
              <a:prstDash val="solid"/>
              <a:round/>
            </a:ln>
          </p:spPr>
        </p:sp>
      </p:grpSp>
      <p:sp>
        <p:nvSpPr>
          <p:cNvPr id="9" name="Freeform 9"/>
          <p:cNvSpPr/>
          <p:nvPr/>
        </p:nvSpPr>
        <p:spPr>
          <a:xfrm>
            <a:off x="386133" y="411366"/>
            <a:ext cx="1285133" cy="1285133"/>
          </a:xfrm>
          <a:custGeom>
            <a:avLst/>
            <a:gdLst/>
            <a:ahLst/>
            <a:cxnLst/>
            <a:rect l="l" t="t" r="r" b="b"/>
            <a:pathLst>
              <a:path w="1285133" h="1285133">
                <a:moveTo>
                  <a:pt x="0" y="0"/>
                </a:moveTo>
                <a:lnTo>
                  <a:pt x="1285134" y="0"/>
                </a:lnTo>
                <a:lnTo>
                  <a:pt x="1285134" y="1285133"/>
                </a:lnTo>
                <a:lnTo>
                  <a:pt x="0" y="12851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905132" y="2847521"/>
            <a:ext cx="8502894" cy="599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Descrição do Café da Manhã</a:t>
            </a:r>
          </a:p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Descrição do Almoço</a:t>
            </a:r>
          </a:p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Descrição do Jantar</a:t>
            </a:r>
          </a:p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Descrição dos Lanches</a:t>
            </a:r>
          </a:p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Qual é a sua maior refeição do dia?</a:t>
            </a:r>
          </a:p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Você bebe líquidos durante as refeições?</a:t>
            </a:r>
          </a:p>
          <a:p>
            <a:pPr marL="798829" lvl="1" indent="-399415" algn="just">
              <a:lnSpc>
                <a:spcPts val="4772"/>
              </a:lnSpc>
              <a:buFont typeface="Arial"/>
              <a:buChar char="•"/>
            </a:pPr>
            <a:r>
              <a:rPr lang="en-US" sz="3699" b="1">
                <a:solidFill>
                  <a:srgbClr val="39342F"/>
                </a:solidFill>
                <a:latin typeface="Inter Bold"/>
                <a:ea typeface="Inter Bold"/>
                <a:cs typeface="Inter Bold"/>
                <a:sym typeface="Inter Bold"/>
              </a:rPr>
              <a:t>A que horas você come antes de dormir?</a:t>
            </a:r>
          </a:p>
        </p:txBody>
      </p:sp>
      <p:sp>
        <p:nvSpPr>
          <p:cNvPr id="11" name="Freeform 11"/>
          <p:cNvSpPr/>
          <p:nvPr/>
        </p:nvSpPr>
        <p:spPr>
          <a:xfrm>
            <a:off x="386133" y="8447692"/>
            <a:ext cx="1285133" cy="1285133"/>
          </a:xfrm>
          <a:custGeom>
            <a:avLst/>
            <a:gdLst/>
            <a:ahLst/>
            <a:cxnLst/>
            <a:rect l="l" t="t" r="r" b="b"/>
            <a:pathLst>
              <a:path w="1285133" h="1285133">
                <a:moveTo>
                  <a:pt x="0" y="0"/>
                </a:moveTo>
                <a:lnTo>
                  <a:pt x="1285134" y="0"/>
                </a:lnTo>
                <a:lnTo>
                  <a:pt x="1285134" y="1285133"/>
                </a:lnTo>
                <a:lnTo>
                  <a:pt x="0" y="12851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9144000" y="869311"/>
            <a:ext cx="8503277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99"/>
              </a:lnSpc>
              <a:spcBef>
                <a:spcPct val="0"/>
              </a:spcBef>
            </a:pPr>
            <a:r>
              <a:rPr lang="en-US" sz="7999" b="1">
                <a:solidFill>
                  <a:srgbClr val="085209"/>
                </a:solidFill>
                <a:latin typeface="Telegraf Bold"/>
                <a:ea typeface="Telegraf Bold"/>
                <a:cs typeface="Telegraf Bold"/>
                <a:sym typeface="Telegraf Bold"/>
              </a:rPr>
              <a:t>Dieta Atual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00964" y="5860453"/>
            <a:ext cx="4089461" cy="2385366"/>
            <a:chOff x="0" y="0"/>
            <a:chExt cx="633565" cy="3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3565" cy="369556"/>
            </a:xfrm>
            <a:custGeom>
              <a:avLst/>
              <a:gdLst/>
              <a:ahLst/>
              <a:cxnLst/>
              <a:rect l="l" t="t" r="r" b="b"/>
              <a:pathLst>
                <a:path w="633565" h="369556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2"/>
              <a:stretch>
                <a:fillRect t="-6896" b="-689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333376" y="8471578"/>
            <a:ext cx="4089461" cy="786722"/>
            <a:chOff x="0" y="0"/>
            <a:chExt cx="1077060" cy="2072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7060" cy="207203"/>
            </a:xfrm>
            <a:custGeom>
              <a:avLst/>
              <a:gdLst/>
              <a:ahLst/>
              <a:cxnLst/>
              <a:rect l="l" t="t" r="r" b="b"/>
              <a:pathLst>
                <a:path w="1077060" h="207203">
                  <a:moveTo>
                    <a:pt x="0" y="0"/>
                  </a:moveTo>
                  <a:lnTo>
                    <a:pt x="1077060" y="0"/>
                  </a:lnTo>
                  <a:lnTo>
                    <a:pt x="1077060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077060" cy="264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169839" y="8471578"/>
            <a:ext cx="4089461" cy="786722"/>
            <a:chOff x="0" y="0"/>
            <a:chExt cx="1077060" cy="2072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7060" cy="207203"/>
            </a:xfrm>
            <a:custGeom>
              <a:avLst/>
              <a:gdLst/>
              <a:ahLst/>
              <a:cxnLst/>
              <a:rect l="l" t="t" r="r" b="b"/>
              <a:pathLst>
                <a:path w="1077060" h="207203">
                  <a:moveTo>
                    <a:pt x="0" y="0"/>
                  </a:moveTo>
                  <a:lnTo>
                    <a:pt x="1077060" y="0"/>
                  </a:lnTo>
                  <a:lnTo>
                    <a:pt x="1077060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077060" cy="264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496913" y="8471578"/>
            <a:ext cx="4089461" cy="786722"/>
            <a:chOff x="0" y="0"/>
            <a:chExt cx="1077060" cy="2072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7060" cy="207203"/>
            </a:xfrm>
            <a:custGeom>
              <a:avLst/>
              <a:gdLst/>
              <a:ahLst/>
              <a:cxnLst/>
              <a:rect l="l" t="t" r="r" b="b"/>
              <a:pathLst>
                <a:path w="1077060" h="207203">
                  <a:moveTo>
                    <a:pt x="0" y="0"/>
                  </a:moveTo>
                  <a:lnTo>
                    <a:pt x="1077060" y="0"/>
                  </a:lnTo>
                  <a:lnTo>
                    <a:pt x="1077060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077060" cy="264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333376" y="5860453"/>
            <a:ext cx="4089461" cy="2385366"/>
            <a:chOff x="0" y="0"/>
            <a:chExt cx="633565" cy="3695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3565" cy="369556"/>
            </a:xfrm>
            <a:custGeom>
              <a:avLst/>
              <a:gdLst/>
              <a:ahLst/>
              <a:cxnLst/>
              <a:rect l="l" t="t" r="r" b="b"/>
              <a:pathLst>
                <a:path w="633565" h="369556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3"/>
              <a:stretch>
                <a:fillRect t="-7110" b="-711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3169839" y="5860453"/>
            <a:ext cx="4089461" cy="2385366"/>
            <a:chOff x="0" y="0"/>
            <a:chExt cx="633565" cy="3695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3565" cy="369556"/>
            </a:xfrm>
            <a:custGeom>
              <a:avLst/>
              <a:gdLst/>
              <a:ahLst/>
              <a:cxnLst/>
              <a:rect l="l" t="t" r="r" b="b"/>
              <a:pathLst>
                <a:path w="633565" h="369556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4"/>
              <a:stretch>
                <a:fillRect t="-7110" b="-7110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0" y="0"/>
            <a:ext cx="1955694" cy="10287000"/>
            <a:chOff x="0" y="0"/>
            <a:chExt cx="515080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5080" cy="2709333"/>
            </a:xfrm>
            <a:custGeom>
              <a:avLst/>
              <a:gdLst/>
              <a:ahLst/>
              <a:cxnLst/>
              <a:rect l="l" t="t" r="r" b="b"/>
              <a:pathLst>
                <a:path w="515080" h="2709333">
                  <a:moveTo>
                    <a:pt x="0" y="0"/>
                  </a:moveTo>
                  <a:lnTo>
                    <a:pt x="515080" y="0"/>
                  </a:lnTo>
                  <a:lnTo>
                    <a:pt x="5150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515080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4117" y="1210183"/>
            <a:ext cx="2552796" cy="255279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4E1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flipH="1">
            <a:off x="1603297" y="2083706"/>
            <a:ext cx="1234436" cy="805750"/>
          </a:xfrm>
          <a:custGeom>
            <a:avLst/>
            <a:gdLst/>
            <a:ahLst/>
            <a:cxnLst/>
            <a:rect l="l" t="t" r="r" b="b"/>
            <a:pathLst>
              <a:path w="1234436" h="805750">
                <a:moveTo>
                  <a:pt x="1234436" y="0"/>
                </a:moveTo>
                <a:lnTo>
                  <a:pt x="0" y="0"/>
                </a:lnTo>
                <a:lnTo>
                  <a:pt x="0" y="805750"/>
                </a:lnTo>
                <a:lnTo>
                  <a:pt x="1234436" y="805750"/>
                </a:lnTo>
                <a:lnTo>
                  <a:pt x="123443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500964" y="455376"/>
            <a:ext cx="10083734" cy="1021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76"/>
              </a:lnSpc>
              <a:spcBef>
                <a:spcPct val="0"/>
              </a:spcBef>
            </a:pPr>
            <a:r>
              <a:rPr lang="en-US" sz="6100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Perigos potenciais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92795" y="1658541"/>
            <a:ext cx="13948753" cy="737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Selecione todos os perigos potenciais aos quais você pode ter estado ou está exposto e forneça detalhes adicionais para cada um.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50178" y="2860881"/>
            <a:ext cx="6141648" cy="194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84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Produtos químicos perigosos</a:t>
            </a:r>
          </a:p>
          <a:p>
            <a:pPr marL="647711" lvl="1" indent="-323856" algn="just">
              <a:lnSpc>
                <a:spcPts val="384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Ar poluído</a:t>
            </a:r>
          </a:p>
          <a:p>
            <a:pPr marL="647711" lvl="1" indent="-323856" algn="just">
              <a:lnSpc>
                <a:spcPts val="384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Água contaminada</a:t>
            </a:r>
          </a:p>
          <a:p>
            <a:pPr marL="647711" lvl="1" indent="-323856" algn="just">
              <a:lnSpc>
                <a:spcPts val="384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Radiação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626960" y="8620465"/>
            <a:ext cx="1829368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pessoal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475024" y="8639277"/>
            <a:ext cx="1933002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desperdício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45975" y="8620465"/>
            <a:ext cx="1664263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limpeza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004272" y="2860881"/>
            <a:ext cx="6255028" cy="1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84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Marca do Shampoo</a:t>
            </a:r>
          </a:p>
          <a:p>
            <a:pPr marL="647711" lvl="1" indent="-323856" algn="just">
              <a:lnSpc>
                <a:spcPts val="384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Marca de pasta de dente</a:t>
            </a:r>
          </a:p>
          <a:p>
            <a:pPr marL="647711" lvl="1" indent="-323856" algn="just">
              <a:lnSpc>
                <a:spcPts val="384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Marca de sabonete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52" y="6705276"/>
            <a:ext cx="6630790" cy="3581724"/>
            <a:chOff x="0" y="0"/>
            <a:chExt cx="1746381" cy="943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381" cy="943335"/>
            </a:xfrm>
            <a:custGeom>
              <a:avLst/>
              <a:gdLst/>
              <a:ahLst/>
              <a:cxnLst/>
              <a:rect l="l" t="t" r="r" b="b"/>
              <a:pathLst>
                <a:path w="1746381" h="943335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46381" cy="1000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2593130" y="3880972"/>
            <a:ext cx="3522035" cy="7232621"/>
          </a:xfrm>
          <a:custGeom>
            <a:avLst/>
            <a:gdLst/>
            <a:ahLst/>
            <a:cxnLst/>
            <a:rect l="l" t="t" r="r" b="b"/>
            <a:pathLst>
              <a:path w="3522035" h="7232621">
                <a:moveTo>
                  <a:pt x="0" y="0"/>
                </a:moveTo>
                <a:lnTo>
                  <a:pt x="3522034" y="0"/>
                </a:lnTo>
                <a:lnTo>
                  <a:pt x="3522034" y="7232621"/>
                </a:lnTo>
                <a:lnTo>
                  <a:pt x="0" y="72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488040"/>
            <a:chOff x="0" y="0"/>
            <a:chExt cx="4816593" cy="6552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655286"/>
            </a:xfrm>
            <a:custGeom>
              <a:avLst/>
              <a:gdLst/>
              <a:ahLst/>
              <a:cxnLst/>
              <a:rect l="l" t="t" r="r" b="b"/>
              <a:pathLst>
                <a:path w="4816592" h="655286">
                  <a:moveTo>
                    <a:pt x="0" y="0"/>
                  </a:moveTo>
                  <a:lnTo>
                    <a:pt x="4816592" y="0"/>
                  </a:lnTo>
                  <a:lnTo>
                    <a:pt x="4816592" y="655286"/>
                  </a:lnTo>
                  <a:lnTo>
                    <a:pt x="0" y="655286"/>
                  </a:ln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712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9152" y="1602677"/>
            <a:ext cx="6630790" cy="7406095"/>
            <a:chOff x="0" y="0"/>
            <a:chExt cx="1027283" cy="11473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7283" cy="1147398"/>
            </a:xfrm>
            <a:custGeom>
              <a:avLst/>
              <a:gdLst/>
              <a:ahLst/>
              <a:cxnLst/>
              <a:rect l="l" t="t" r="r" b="b"/>
              <a:pathLst>
                <a:path w="1027283" h="1147398">
                  <a:moveTo>
                    <a:pt x="0" y="0"/>
                  </a:moveTo>
                  <a:lnTo>
                    <a:pt x="1027283" y="0"/>
                  </a:lnTo>
                  <a:lnTo>
                    <a:pt x="1027283" y="1147398"/>
                  </a:lnTo>
                  <a:lnTo>
                    <a:pt x="0" y="1147398"/>
                  </a:lnTo>
                  <a:close/>
                </a:path>
              </a:pathLst>
            </a:custGeom>
            <a:blipFill>
              <a:blip r:embed="rId3"/>
              <a:stretch>
                <a:fillRect l="-19810" r="-47833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105318" y="866775"/>
            <a:ext cx="9706536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0"/>
              </a:lnSpc>
              <a:spcBef>
                <a:spcPct val="0"/>
              </a:spcBef>
            </a:pPr>
            <a:r>
              <a:rPr lang="en-US" sz="6500" b="1">
                <a:solidFill>
                  <a:srgbClr val="F5F8EE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Sono e Sol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706187" y="2660062"/>
            <a:ext cx="871551" cy="8715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98785">
            <a:off x="7959453" y="2773859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872232" y="2857805"/>
            <a:ext cx="8056238" cy="88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5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Quando você vai dormir e quando você acorda?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06187" y="3826888"/>
            <a:ext cx="871551" cy="87155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98785">
            <a:off x="7959453" y="3940686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872232" y="3996057"/>
            <a:ext cx="9338752" cy="9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Com que frequência você acorda durante a noite?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783202" y="4919069"/>
            <a:ext cx="871551" cy="87155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198785">
            <a:off x="8036468" y="5032866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949248" y="5088237"/>
            <a:ext cx="6812157" cy="95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Com que frequência você acorda durante a noite?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783202" y="6085895"/>
            <a:ext cx="871551" cy="87155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198785">
            <a:off x="8036468" y="6199693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8949248" y="6131239"/>
            <a:ext cx="8862606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tem histórico de apneia do sono?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7783202" y="7233672"/>
            <a:ext cx="871551" cy="87155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-198785">
            <a:off x="8036468" y="7347469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8949248" y="7279015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tira sonecas?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7783202" y="8276673"/>
            <a:ext cx="871551" cy="87155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 rot="-198785">
            <a:off x="8073113" y="8439591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8949248" y="8293442"/>
            <a:ext cx="6190116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tem dias de folga?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7783202" y="9258300"/>
            <a:ext cx="871551" cy="871551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 rot="-198785">
            <a:off x="8073113" y="942121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8949248" y="9246869"/>
            <a:ext cx="974818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500" b="1" dirty="0" err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</a:t>
            </a:r>
            <a:r>
              <a:rPr lang="en-US" sz="3500" b="1" dirty="0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500" b="1" dirty="0" err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toma</a:t>
            </a:r>
            <a:r>
              <a:rPr lang="en-US" sz="3500" b="1" dirty="0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 sol? Por </a:t>
            </a:r>
            <a:r>
              <a:rPr lang="en-US" sz="3500" b="1" dirty="0" err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quanto</a:t>
            </a:r>
            <a:r>
              <a:rPr lang="en-US" sz="3500" b="1" dirty="0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 tempo?</a:t>
            </a:r>
          </a:p>
          <a:p>
            <a:pPr algn="l"/>
            <a:r>
              <a:rPr lang="en-US" sz="3500" b="1" dirty="0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Usa </a:t>
            </a:r>
            <a:r>
              <a:rPr lang="en-US" sz="3500" b="1" dirty="0" err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Protetor</a:t>
            </a:r>
            <a:r>
              <a:rPr lang="en-US" sz="3500" b="1" dirty="0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 solar?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50" name="TextBox 5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52" y="6705276"/>
            <a:ext cx="6630790" cy="3581724"/>
            <a:chOff x="0" y="0"/>
            <a:chExt cx="1746381" cy="943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381" cy="943335"/>
            </a:xfrm>
            <a:custGeom>
              <a:avLst/>
              <a:gdLst/>
              <a:ahLst/>
              <a:cxnLst/>
              <a:rect l="l" t="t" r="r" b="b"/>
              <a:pathLst>
                <a:path w="1746381" h="943335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46381" cy="1000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2593130" y="3880972"/>
            <a:ext cx="3522035" cy="7232621"/>
          </a:xfrm>
          <a:custGeom>
            <a:avLst/>
            <a:gdLst/>
            <a:ahLst/>
            <a:cxnLst/>
            <a:rect l="l" t="t" r="r" b="b"/>
            <a:pathLst>
              <a:path w="3522035" h="7232621">
                <a:moveTo>
                  <a:pt x="0" y="0"/>
                </a:moveTo>
                <a:lnTo>
                  <a:pt x="3522034" y="0"/>
                </a:lnTo>
                <a:lnTo>
                  <a:pt x="3522034" y="7232621"/>
                </a:lnTo>
                <a:lnTo>
                  <a:pt x="0" y="72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488040"/>
            <a:chOff x="0" y="0"/>
            <a:chExt cx="4816593" cy="6552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655286"/>
            </a:xfrm>
            <a:custGeom>
              <a:avLst/>
              <a:gdLst/>
              <a:ahLst/>
              <a:cxnLst/>
              <a:rect l="l" t="t" r="r" b="b"/>
              <a:pathLst>
                <a:path w="4816592" h="655286">
                  <a:moveTo>
                    <a:pt x="0" y="0"/>
                  </a:moveTo>
                  <a:lnTo>
                    <a:pt x="4816592" y="0"/>
                  </a:lnTo>
                  <a:lnTo>
                    <a:pt x="4816592" y="655286"/>
                  </a:lnTo>
                  <a:lnTo>
                    <a:pt x="0" y="655286"/>
                  </a:ln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712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9152" y="1602677"/>
            <a:ext cx="6630790" cy="7406095"/>
            <a:chOff x="0" y="0"/>
            <a:chExt cx="1027283" cy="11473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7283" cy="1147398"/>
            </a:xfrm>
            <a:custGeom>
              <a:avLst/>
              <a:gdLst/>
              <a:ahLst/>
              <a:cxnLst/>
              <a:rect l="l" t="t" r="r" b="b"/>
              <a:pathLst>
                <a:path w="1027283" h="1147398">
                  <a:moveTo>
                    <a:pt x="0" y="0"/>
                  </a:moveTo>
                  <a:lnTo>
                    <a:pt x="1027283" y="0"/>
                  </a:lnTo>
                  <a:lnTo>
                    <a:pt x="1027283" y="1147398"/>
                  </a:lnTo>
                  <a:lnTo>
                    <a:pt x="0" y="1147398"/>
                  </a:lnTo>
                  <a:close/>
                </a:path>
              </a:pathLst>
            </a:custGeom>
            <a:blipFill>
              <a:blip r:embed="rId3"/>
              <a:stretch>
                <a:fillRect l="-22847" r="-4638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706187" y="2660062"/>
            <a:ext cx="871551" cy="87155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98785">
            <a:off x="7959453" y="2773859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706187" y="3826888"/>
            <a:ext cx="871551" cy="87155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98785">
            <a:off x="7959453" y="3940686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783202" y="4919069"/>
            <a:ext cx="871551" cy="87155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98785">
            <a:off x="8036468" y="5032866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783202" y="6085895"/>
            <a:ext cx="871551" cy="87155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-198785">
            <a:off x="8036468" y="6199693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7783202" y="7233672"/>
            <a:ext cx="871551" cy="87155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198785">
            <a:off x="8036468" y="7347469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7783202" y="8407026"/>
            <a:ext cx="871551" cy="87155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198785">
            <a:off x="8036468" y="8534415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7669542" y="923925"/>
            <a:ext cx="10142312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0"/>
              </a:lnSpc>
              <a:spcBef>
                <a:spcPct val="0"/>
              </a:spcBef>
            </a:pPr>
            <a:r>
              <a:rPr lang="en-US" sz="6500" b="1">
                <a:solidFill>
                  <a:srgbClr val="FFFFF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Exercício, Água e Ar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72232" y="2857805"/>
            <a:ext cx="8939622" cy="88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5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Quantas vezes por semana você se exercita?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72232" y="3872232"/>
            <a:ext cx="9338752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Quanto tempo por sessão?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49248" y="5107287"/>
            <a:ext cx="6812157" cy="88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Describe seu programa de exercícios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949248" y="6131239"/>
            <a:ext cx="8862606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Quanta água você bebe por dia?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949248" y="7279015"/>
            <a:ext cx="7483961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Que tipo de água você bebe?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872232" y="8282415"/>
            <a:ext cx="7483961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permite que o ar fresco entre em sua casa durante todo o ano?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45" name="TextBox 45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52" y="6705276"/>
            <a:ext cx="6630790" cy="3581724"/>
            <a:chOff x="0" y="0"/>
            <a:chExt cx="1746381" cy="943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381" cy="943335"/>
            </a:xfrm>
            <a:custGeom>
              <a:avLst/>
              <a:gdLst/>
              <a:ahLst/>
              <a:cxnLst/>
              <a:rect l="l" t="t" r="r" b="b"/>
              <a:pathLst>
                <a:path w="1746381" h="943335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46381" cy="1000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2593130" y="3880972"/>
            <a:ext cx="3522035" cy="7232621"/>
          </a:xfrm>
          <a:custGeom>
            <a:avLst/>
            <a:gdLst/>
            <a:ahLst/>
            <a:cxnLst/>
            <a:rect l="l" t="t" r="r" b="b"/>
            <a:pathLst>
              <a:path w="3522035" h="7232621">
                <a:moveTo>
                  <a:pt x="0" y="0"/>
                </a:moveTo>
                <a:lnTo>
                  <a:pt x="3522034" y="0"/>
                </a:lnTo>
                <a:lnTo>
                  <a:pt x="3522034" y="7232621"/>
                </a:lnTo>
                <a:lnTo>
                  <a:pt x="0" y="72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488040"/>
            <a:chOff x="0" y="0"/>
            <a:chExt cx="4816593" cy="6552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655286"/>
            </a:xfrm>
            <a:custGeom>
              <a:avLst/>
              <a:gdLst/>
              <a:ahLst/>
              <a:cxnLst/>
              <a:rect l="l" t="t" r="r" b="b"/>
              <a:pathLst>
                <a:path w="4816592" h="655286">
                  <a:moveTo>
                    <a:pt x="0" y="0"/>
                  </a:moveTo>
                  <a:lnTo>
                    <a:pt x="4816592" y="0"/>
                  </a:lnTo>
                  <a:lnTo>
                    <a:pt x="4816592" y="655286"/>
                  </a:lnTo>
                  <a:lnTo>
                    <a:pt x="0" y="655286"/>
                  </a:ln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712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9152" y="1852205"/>
            <a:ext cx="6630790" cy="7406095"/>
            <a:chOff x="0" y="0"/>
            <a:chExt cx="1027283" cy="11473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7283" cy="1147398"/>
            </a:xfrm>
            <a:custGeom>
              <a:avLst/>
              <a:gdLst/>
              <a:ahLst/>
              <a:cxnLst/>
              <a:rect l="l" t="t" r="r" b="b"/>
              <a:pathLst>
                <a:path w="1027283" h="1147398">
                  <a:moveTo>
                    <a:pt x="0" y="0"/>
                  </a:moveTo>
                  <a:lnTo>
                    <a:pt x="1027283" y="0"/>
                  </a:lnTo>
                  <a:lnTo>
                    <a:pt x="1027283" y="1147398"/>
                  </a:lnTo>
                  <a:lnTo>
                    <a:pt x="0" y="1147398"/>
                  </a:lnTo>
                  <a:close/>
                </a:path>
              </a:pathLst>
            </a:custGeom>
            <a:blipFill>
              <a:blip r:embed="rId3"/>
              <a:stretch>
                <a:fillRect l="-33821" r="-3382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706187" y="2660062"/>
            <a:ext cx="871551" cy="87155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98785">
            <a:off x="7959453" y="2773859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706187" y="3826888"/>
            <a:ext cx="871551" cy="87155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98785">
            <a:off x="7959453" y="3940686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783202" y="4919069"/>
            <a:ext cx="871551" cy="87155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98785">
            <a:off x="8036468" y="5032866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783202" y="6085895"/>
            <a:ext cx="871551" cy="87155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-198785">
            <a:off x="8036468" y="6199693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7783202" y="7233672"/>
            <a:ext cx="871551" cy="87155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198785">
            <a:off x="8036468" y="7347469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7783202" y="8276673"/>
            <a:ext cx="871551" cy="87155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198785">
            <a:off x="8073113" y="8439591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7669542" y="923925"/>
            <a:ext cx="10142312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0"/>
              </a:lnSpc>
              <a:spcBef>
                <a:spcPct val="0"/>
              </a:spcBef>
            </a:pPr>
            <a:r>
              <a:rPr lang="en-US" sz="6500" b="1">
                <a:solidFill>
                  <a:srgbClr val="F5F8EE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Saúde Emocional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72232" y="2857805"/>
            <a:ext cx="8939622" cy="45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5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Como você avalia seu estresse?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72232" y="3872232"/>
            <a:ext cx="9338752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sofre de depressão?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49248" y="4964412"/>
            <a:ext cx="6812157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tem muitos medos?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949248" y="6161386"/>
            <a:ext cx="8862606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sente que não consegue controlar suas emoções?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949248" y="7322941"/>
            <a:ext cx="8528989" cy="9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está sentindo algum sintoma de luto?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949248" y="8380662"/>
            <a:ext cx="8862606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Você está infeliz com sua vida?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45" name="TextBox 45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11105" y="3075183"/>
            <a:ext cx="9937036" cy="632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Você frequenta a igreja ou interage com pessoas que compartilham as mesmas crenças?</a:t>
            </a:r>
          </a:p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Você acredita que Deus pode te curar?</a:t>
            </a:r>
          </a:p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Quais são seus objetivos?</a:t>
            </a:r>
          </a:p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Qual é o propósito da sua vida?</a:t>
            </a:r>
          </a:p>
          <a:p>
            <a:pPr marL="863606" lvl="1" indent="-431803" algn="just">
              <a:lnSpc>
                <a:spcPts val="5600"/>
              </a:lnSpc>
              <a:buFont typeface="Arial"/>
              <a:buChar char="•"/>
            </a:pPr>
            <a:r>
              <a:rPr lang="en-US" sz="40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O que te motiva a fazer essas mudanças? Família? Filhos?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418161" y="914400"/>
            <a:ext cx="8922924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7499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Perguntas Finais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17148" y="3486251"/>
            <a:ext cx="5483984" cy="6800749"/>
            <a:chOff x="0" y="0"/>
            <a:chExt cx="1444341" cy="17911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4341" cy="1791144"/>
            </a:xfrm>
            <a:custGeom>
              <a:avLst/>
              <a:gdLst/>
              <a:ahLst/>
              <a:cxnLst/>
              <a:rect l="l" t="t" r="r" b="b"/>
              <a:pathLst>
                <a:path w="1444341" h="1791144">
                  <a:moveTo>
                    <a:pt x="0" y="0"/>
                  </a:moveTo>
                  <a:lnTo>
                    <a:pt x="1444341" y="0"/>
                  </a:lnTo>
                  <a:lnTo>
                    <a:pt x="1444341" y="1791144"/>
                  </a:lnTo>
                  <a:lnTo>
                    <a:pt x="0" y="1791144"/>
                  </a:ln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444341" cy="184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605193" y="370936"/>
            <a:ext cx="8635613" cy="8624819"/>
          </a:xfrm>
          <a:custGeom>
            <a:avLst/>
            <a:gdLst/>
            <a:ahLst/>
            <a:cxnLst/>
            <a:rect l="l" t="t" r="r" b="b"/>
            <a:pathLst>
              <a:path w="8635613" h="8624819">
                <a:moveTo>
                  <a:pt x="0" y="0"/>
                </a:moveTo>
                <a:lnTo>
                  <a:pt x="8635613" y="0"/>
                </a:lnTo>
                <a:lnTo>
                  <a:pt x="8635613" y="8624819"/>
                </a:lnTo>
                <a:lnTo>
                  <a:pt x="0" y="862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17148" y="1028700"/>
            <a:ext cx="5483984" cy="548398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741" r="-50191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582424" y="9802871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7A386-EB73-3EAF-8776-EA23E653B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31D27CE-B539-86E0-0B65-F14D127FC78B}"/>
              </a:ext>
            </a:extLst>
          </p:cNvPr>
          <p:cNvGrpSpPr/>
          <p:nvPr/>
        </p:nvGrpSpPr>
        <p:grpSpPr>
          <a:xfrm>
            <a:off x="0" y="7058733"/>
            <a:ext cx="18288000" cy="3237792"/>
            <a:chOff x="0" y="0"/>
            <a:chExt cx="4816593" cy="8527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0C916-984D-822D-A30F-4C1B735A5597}"/>
                </a:ext>
              </a:extLst>
            </p:cNvPr>
            <p:cNvSpPr/>
            <p:nvPr/>
          </p:nvSpPr>
          <p:spPr>
            <a:xfrm>
              <a:off x="0" y="0"/>
              <a:ext cx="4816592" cy="852752"/>
            </a:xfrm>
            <a:custGeom>
              <a:avLst/>
              <a:gdLst/>
              <a:ahLst/>
              <a:cxnLst/>
              <a:rect l="l" t="t" r="r" b="b"/>
              <a:pathLst>
                <a:path w="4816592" h="852752">
                  <a:moveTo>
                    <a:pt x="0" y="0"/>
                  </a:moveTo>
                  <a:lnTo>
                    <a:pt x="4816592" y="0"/>
                  </a:lnTo>
                  <a:lnTo>
                    <a:pt x="4816592" y="852752"/>
                  </a:lnTo>
                  <a:lnTo>
                    <a:pt x="0" y="852752"/>
                  </a:ln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D7AD433-EE2C-23F7-8170-3257197322F9}"/>
                </a:ext>
              </a:extLst>
            </p:cNvPr>
            <p:cNvSpPr txBox="1"/>
            <p:nvPr/>
          </p:nvSpPr>
          <p:spPr>
            <a:xfrm>
              <a:off x="0" y="-57150"/>
              <a:ext cx="4816593" cy="90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F155FC4-EA3E-C29A-A364-3308A4848E3D}"/>
              </a:ext>
            </a:extLst>
          </p:cNvPr>
          <p:cNvGrpSpPr/>
          <p:nvPr/>
        </p:nvGrpSpPr>
        <p:grpSpPr>
          <a:xfrm>
            <a:off x="12683870" y="182692"/>
            <a:ext cx="3427276" cy="4020223"/>
            <a:chOff x="0" y="0"/>
            <a:chExt cx="902657" cy="105882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81F6B25-95FC-8632-FBAF-474C16AA517C}"/>
                </a:ext>
              </a:extLst>
            </p:cNvPr>
            <p:cNvSpPr/>
            <p:nvPr/>
          </p:nvSpPr>
          <p:spPr>
            <a:xfrm>
              <a:off x="0" y="0"/>
              <a:ext cx="902657" cy="1058824"/>
            </a:xfrm>
            <a:custGeom>
              <a:avLst/>
              <a:gdLst/>
              <a:ahLst/>
              <a:cxnLst/>
              <a:rect l="l" t="t" r="r" b="b"/>
              <a:pathLst>
                <a:path w="902657" h="1058824">
                  <a:moveTo>
                    <a:pt x="0" y="0"/>
                  </a:moveTo>
                  <a:lnTo>
                    <a:pt x="902657" y="0"/>
                  </a:lnTo>
                  <a:lnTo>
                    <a:pt x="902657" y="1058824"/>
                  </a:lnTo>
                  <a:lnTo>
                    <a:pt x="0" y="1058824"/>
                  </a:ln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4FF3531-0C4B-E5E8-6D1F-61DCABEB5499}"/>
                </a:ext>
              </a:extLst>
            </p:cNvPr>
            <p:cNvSpPr txBox="1"/>
            <p:nvPr/>
          </p:nvSpPr>
          <p:spPr>
            <a:xfrm>
              <a:off x="0" y="-57150"/>
              <a:ext cx="902657" cy="1115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0088F49-EBBA-6F66-B624-861F8BAC97B6}"/>
              </a:ext>
            </a:extLst>
          </p:cNvPr>
          <p:cNvSpPr/>
          <p:nvPr/>
        </p:nvSpPr>
        <p:spPr>
          <a:xfrm>
            <a:off x="12531613" y="2079182"/>
            <a:ext cx="4880087" cy="4873987"/>
          </a:xfrm>
          <a:custGeom>
            <a:avLst/>
            <a:gdLst/>
            <a:ahLst/>
            <a:cxnLst/>
            <a:rect l="l" t="t" r="r" b="b"/>
            <a:pathLst>
              <a:path w="4880087" h="4873987">
                <a:moveTo>
                  <a:pt x="0" y="0"/>
                </a:moveTo>
                <a:lnTo>
                  <a:pt x="4880087" y="0"/>
                </a:lnTo>
                <a:lnTo>
                  <a:pt x="4880087" y="4873988"/>
                </a:lnTo>
                <a:lnTo>
                  <a:pt x="0" y="4873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87EE3F3-7FD9-9957-33AF-1C9F618DB525}"/>
              </a:ext>
            </a:extLst>
          </p:cNvPr>
          <p:cNvGrpSpPr/>
          <p:nvPr/>
        </p:nvGrpSpPr>
        <p:grpSpPr>
          <a:xfrm>
            <a:off x="13832024" y="2955716"/>
            <a:ext cx="3427276" cy="3427276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5C2C4A5-C81F-DBAB-E443-3454F1E7F1B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r="-49953"/>
              </a:stretch>
            </a:blip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6818E131-11BD-3F07-E795-661242AF0219}"/>
              </a:ext>
            </a:extLst>
          </p:cNvPr>
          <p:cNvSpPr txBox="1"/>
          <p:nvPr/>
        </p:nvSpPr>
        <p:spPr>
          <a:xfrm>
            <a:off x="497285" y="652972"/>
            <a:ext cx="12148485" cy="117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20"/>
              </a:lnSpc>
              <a:spcBef>
                <a:spcPct val="0"/>
              </a:spcBef>
            </a:pPr>
            <a:r>
              <a:rPr lang="en-US" sz="7000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Avaliação de estilo de vida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38AAC64-3726-C459-B50C-C3380A591D35}"/>
              </a:ext>
            </a:extLst>
          </p:cNvPr>
          <p:cNvSpPr/>
          <p:nvPr/>
        </p:nvSpPr>
        <p:spPr>
          <a:xfrm>
            <a:off x="15701882" y="6382992"/>
            <a:ext cx="1709818" cy="254918"/>
          </a:xfrm>
          <a:custGeom>
            <a:avLst/>
            <a:gdLst/>
            <a:ahLst/>
            <a:cxnLst/>
            <a:rect l="l" t="t" r="r" b="b"/>
            <a:pathLst>
              <a:path w="1709818" h="254918">
                <a:moveTo>
                  <a:pt x="0" y="0"/>
                </a:moveTo>
                <a:lnTo>
                  <a:pt x="1709818" y="0"/>
                </a:lnTo>
                <a:lnTo>
                  <a:pt x="1709818" y="254918"/>
                </a:lnTo>
                <a:lnTo>
                  <a:pt x="0" y="2549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6CF18CC-8F18-DAA4-F3B1-9E013F59CB80}"/>
              </a:ext>
            </a:extLst>
          </p:cNvPr>
          <p:cNvGrpSpPr/>
          <p:nvPr/>
        </p:nvGrpSpPr>
        <p:grpSpPr>
          <a:xfrm>
            <a:off x="1028700" y="2306585"/>
            <a:ext cx="874849" cy="874849"/>
            <a:chOff x="0" y="0"/>
            <a:chExt cx="230413" cy="230413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4B61ED0-9C2E-D51E-002C-4EF75DF09434}"/>
                </a:ext>
              </a:extLst>
            </p:cNvPr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4B5F143-34FC-F591-AEB9-146FE827C8F4}"/>
                </a:ext>
              </a:extLst>
            </p:cNvPr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05ADE72E-E8FB-5641-6A2E-F438F2580BB5}"/>
              </a:ext>
            </a:extLst>
          </p:cNvPr>
          <p:cNvSpPr txBox="1"/>
          <p:nvPr/>
        </p:nvSpPr>
        <p:spPr>
          <a:xfrm>
            <a:off x="2181355" y="2135654"/>
            <a:ext cx="4647455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endParaRPr/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Data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67818864-DE8B-E669-AE22-5D0424982783}"/>
              </a:ext>
            </a:extLst>
          </p:cNvPr>
          <p:cNvSpPr/>
          <p:nvPr/>
        </p:nvSpPr>
        <p:spPr>
          <a:xfrm>
            <a:off x="1319861" y="2525340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9"/>
                </a:lnTo>
                <a:lnTo>
                  <a:pt x="0" y="4373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58146D55-8E9C-B5E2-0939-A6C3A904FE6E}"/>
              </a:ext>
            </a:extLst>
          </p:cNvPr>
          <p:cNvGrpSpPr/>
          <p:nvPr/>
        </p:nvGrpSpPr>
        <p:grpSpPr>
          <a:xfrm>
            <a:off x="1028700" y="3555602"/>
            <a:ext cx="874849" cy="874849"/>
            <a:chOff x="0" y="0"/>
            <a:chExt cx="230413" cy="230413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3623E12-953B-32F1-AE04-C3D114E62F08}"/>
                </a:ext>
              </a:extLst>
            </p:cNvPr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D97A854F-1590-8FAA-B747-DBA41B778DF7}"/>
                </a:ext>
              </a:extLst>
            </p:cNvPr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C53B4CDE-2DB9-C9B4-AD5F-C70A42D95ED3}"/>
              </a:ext>
            </a:extLst>
          </p:cNvPr>
          <p:cNvSpPr/>
          <p:nvPr/>
        </p:nvSpPr>
        <p:spPr>
          <a:xfrm>
            <a:off x="1319861" y="3774357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9"/>
                </a:lnTo>
                <a:lnTo>
                  <a:pt x="0" y="4373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AA3F1E66-466D-C7B7-0FA4-6EDEAAA1E7B7}"/>
              </a:ext>
            </a:extLst>
          </p:cNvPr>
          <p:cNvGrpSpPr/>
          <p:nvPr/>
        </p:nvGrpSpPr>
        <p:grpSpPr>
          <a:xfrm>
            <a:off x="1028700" y="3546077"/>
            <a:ext cx="874849" cy="874849"/>
            <a:chOff x="0" y="0"/>
            <a:chExt cx="230413" cy="230413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5606450-2212-98EB-5340-EB2565017F37}"/>
                </a:ext>
              </a:extLst>
            </p:cNvPr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8A0673D6-6C37-D6C0-F41C-443824BBBD45}"/>
                </a:ext>
              </a:extLst>
            </p:cNvPr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19B25001-AE2A-5B0A-A1DD-81E03EDBDDEF}"/>
              </a:ext>
            </a:extLst>
          </p:cNvPr>
          <p:cNvSpPr txBox="1"/>
          <p:nvPr/>
        </p:nvSpPr>
        <p:spPr>
          <a:xfrm>
            <a:off x="2059392" y="3529477"/>
            <a:ext cx="4647455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Nome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Endereço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DBA9C73-CE9F-1BED-6313-103789FE963C}"/>
              </a:ext>
            </a:extLst>
          </p:cNvPr>
          <p:cNvSpPr/>
          <p:nvPr/>
        </p:nvSpPr>
        <p:spPr>
          <a:xfrm>
            <a:off x="1319861" y="3764832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9"/>
                </a:lnTo>
                <a:lnTo>
                  <a:pt x="0" y="4373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5E1BD041-4C59-AE2D-2042-8E9F9A72C555}"/>
              </a:ext>
            </a:extLst>
          </p:cNvPr>
          <p:cNvGrpSpPr/>
          <p:nvPr/>
        </p:nvGrpSpPr>
        <p:grpSpPr>
          <a:xfrm>
            <a:off x="1028700" y="4830501"/>
            <a:ext cx="874849" cy="874849"/>
            <a:chOff x="0" y="0"/>
            <a:chExt cx="230413" cy="230413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3D0C307-BF4B-650A-5E13-D0B1768D885D}"/>
                </a:ext>
              </a:extLst>
            </p:cNvPr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5DAD81C8-B049-E2A6-B8A5-75A18E3FAE5D}"/>
                </a:ext>
              </a:extLst>
            </p:cNvPr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11C283C4-B000-E1F2-C745-5484FEF37D2E}"/>
              </a:ext>
            </a:extLst>
          </p:cNvPr>
          <p:cNvSpPr txBox="1"/>
          <p:nvPr/>
        </p:nvSpPr>
        <p:spPr>
          <a:xfrm>
            <a:off x="2181355" y="4804377"/>
            <a:ext cx="4647455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Telefone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Endereço de e-mail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AFCFC8B3-6690-984A-594A-F75631A69E0F}"/>
              </a:ext>
            </a:extLst>
          </p:cNvPr>
          <p:cNvSpPr/>
          <p:nvPr/>
        </p:nvSpPr>
        <p:spPr>
          <a:xfrm>
            <a:off x="1319861" y="5049257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8"/>
                </a:lnTo>
                <a:lnTo>
                  <a:pt x="0" y="437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>
            <a:extLst>
              <a:ext uri="{FF2B5EF4-FFF2-40B4-BE49-F238E27FC236}">
                <a16:creationId xmlns:a16="http://schemas.microsoft.com/office/drawing/2014/main" id="{39211D2E-560C-5AB8-8964-E2024F072561}"/>
              </a:ext>
            </a:extLst>
          </p:cNvPr>
          <p:cNvGrpSpPr/>
          <p:nvPr/>
        </p:nvGrpSpPr>
        <p:grpSpPr>
          <a:xfrm>
            <a:off x="1028700" y="5953001"/>
            <a:ext cx="874849" cy="874849"/>
            <a:chOff x="0" y="0"/>
            <a:chExt cx="230413" cy="230413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FB89786-6FD4-7C04-A328-A9143D22D831}"/>
                </a:ext>
              </a:extLst>
            </p:cNvPr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502E62E-BCC7-0AB9-219C-68F7101A7CED}"/>
                </a:ext>
              </a:extLst>
            </p:cNvPr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3CD6701C-BEBF-778B-B3F6-1B7278BD4035}"/>
              </a:ext>
            </a:extLst>
          </p:cNvPr>
          <p:cNvSpPr txBox="1"/>
          <p:nvPr/>
        </p:nvSpPr>
        <p:spPr>
          <a:xfrm>
            <a:off x="2181355" y="5926876"/>
            <a:ext cx="4647455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Sexo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Data de nascimento</a:t>
            </a:r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82226CF8-69BD-5A14-5349-F937D05D2EB5}"/>
              </a:ext>
            </a:extLst>
          </p:cNvPr>
          <p:cNvSpPr/>
          <p:nvPr/>
        </p:nvSpPr>
        <p:spPr>
          <a:xfrm>
            <a:off x="1319861" y="6171756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8"/>
                </a:lnTo>
                <a:lnTo>
                  <a:pt x="0" y="437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15048AEF-70EF-0FD6-6335-EBD5A62CB910}"/>
              </a:ext>
            </a:extLst>
          </p:cNvPr>
          <p:cNvGrpSpPr/>
          <p:nvPr/>
        </p:nvGrpSpPr>
        <p:grpSpPr>
          <a:xfrm>
            <a:off x="6571528" y="2337610"/>
            <a:ext cx="874849" cy="874849"/>
            <a:chOff x="0" y="0"/>
            <a:chExt cx="230413" cy="230413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C9C694D-D852-8966-7F1B-12B417201A75}"/>
                </a:ext>
              </a:extLst>
            </p:cNvPr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600F455-B8C2-AB6E-8536-5568E8936FCA}"/>
                </a:ext>
              </a:extLst>
            </p:cNvPr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0" name="TextBox 40">
            <a:extLst>
              <a:ext uri="{FF2B5EF4-FFF2-40B4-BE49-F238E27FC236}">
                <a16:creationId xmlns:a16="http://schemas.microsoft.com/office/drawing/2014/main" id="{ACCA168F-28BA-D0D4-E30A-E0ED1E57E804}"/>
              </a:ext>
            </a:extLst>
          </p:cNvPr>
          <p:cNvSpPr txBox="1"/>
          <p:nvPr/>
        </p:nvSpPr>
        <p:spPr>
          <a:xfrm>
            <a:off x="7724183" y="2311486"/>
            <a:ext cx="4647455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Estado Civil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Profissão</a:t>
            </a: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C9694793-7028-F21E-E105-F44538D0DE43}"/>
              </a:ext>
            </a:extLst>
          </p:cNvPr>
          <p:cNvSpPr/>
          <p:nvPr/>
        </p:nvSpPr>
        <p:spPr>
          <a:xfrm>
            <a:off x="6862689" y="2556366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7" y="0"/>
                </a:lnTo>
                <a:lnTo>
                  <a:pt x="292527" y="437338"/>
                </a:lnTo>
                <a:lnTo>
                  <a:pt x="0" y="437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34728460-2A49-5A76-66CB-0B860A346793}"/>
              </a:ext>
            </a:extLst>
          </p:cNvPr>
          <p:cNvGrpSpPr/>
          <p:nvPr/>
        </p:nvGrpSpPr>
        <p:grpSpPr>
          <a:xfrm>
            <a:off x="6571528" y="3672352"/>
            <a:ext cx="874849" cy="874849"/>
            <a:chOff x="0" y="0"/>
            <a:chExt cx="230413" cy="230413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1637BAD5-CA05-BE99-D24B-8C110C39629A}"/>
                </a:ext>
              </a:extLst>
            </p:cNvPr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22646BB3-7A18-6F25-BAAB-17973DACB0D8}"/>
                </a:ext>
              </a:extLst>
            </p:cNvPr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5" name="TextBox 45">
            <a:extLst>
              <a:ext uri="{FF2B5EF4-FFF2-40B4-BE49-F238E27FC236}">
                <a16:creationId xmlns:a16="http://schemas.microsoft.com/office/drawing/2014/main" id="{FEB1BB75-12A3-87CE-C296-9E6281D85DD0}"/>
              </a:ext>
            </a:extLst>
          </p:cNvPr>
          <p:cNvSpPr txBox="1"/>
          <p:nvPr/>
        </p:nvSpPr>
        <p:spPr>
          <a:xfrm>
            <a:off x="7724183" y="3646228"/>
            <a:ext cx="4647455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Nome do contato da fusão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Número de telefone</a:t>
            </a:r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E7138D2A-1C17-8E6E-86FB-8F8F0B032465}"/>
              </a:ext>
            </a:extLst>
          </p:cNvPr>
          <p:cNvSpPr/>
          <p:nvPr/>
        </p:nvSpPr>
        <p:spPr>
          <a:xfrm>
            <a:off x="6862689" y="3891108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7" y="0"/>
                </a:lnTo>
                <a:lnTo>
                  <a:pt x="292527" y="437338"/>
                </a:lnTo>
                <a:lnTo>
                  <a:pt x="0" y="437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>
            <a:extLst>
              <a:ext uri="{FF2B5EF4-FFF2-40B4-BE49-F238E27FC236}">
                <a16:creationId xmlns:a16="http://schemas.microsoft.com/office/drawing/2014/main" id="{FB4E4F20-0E0E-B291-1ADB-14D0E44AC1F2}"/>
              </a:ext>
            </a:extLst>
          </p:cNvPr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E2D4680A-B4EC-482F-CC44-DC0F2763592A}"/>
                </a:ext>
              </a:extLst>
            </p:cNvPr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79E08E33-3D6D-294C-2AAD-F897FA2481FE}"/>
                </a:ext>
              </a:extLst>
            </p:cNvPr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53CD06C0-2351-CA65-73D0-7A3AB7C3C738}"/>
              </a:ext>
            </a:extLst>
          </p:cNvPr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1418788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884463"/>
            <a:ext cx="18288000" cy="3402537"/>
            <a:chOff x="0" y="0"/>
            <a:chExt cx="4816593" cy="896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6141"/>
            </a:xfrm>
            <a:custGeom>
              <a:avLst/>
              <a:gdLst/>
              <a:ahLst/>
              <a:cxnLst/>
              <a:rect l="l" t="t" r="r" b="b"/>
              <a:pathLst>
                <a:path w="4816592" h="896141">
                  <a:moveTo>
                    <a:pt x="0" y="0"/>
                  </a:moveTo>
                  <a:lnTo>
                    <a:pt x="4816592" y="0"/>
                  </a:lnTo>
                  <a:lnTo>
                    <a:pt x="4816592" y="896141"/>
                  </a:lnTo>
                  <a:lnTo>
                    <a:pt x="0" y="896141"/>
                  </a:ln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953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6973362" y="3650247"/>
            <a:ext cx="4341276" cy="8914961"/>
          </a:xfrm>
          <a:custGeom>
            <a:avLst/>
            <a:gdLst/>
            <a:ahLst/>
            <a:cxnLst/>
            <a:rect l="l" t="t" r="r" b="b"/>
            <a:pathLst>
              <a:path w="4341276" h="8914961">
                <a:moveTo>
                  <a:pt x="0" y="0"/>
                </a:moveTo>
                <a:lnTo>
                  <a:pt x="4341276" y="0"/>
                </a:lnTo>
                <a:lnTo>
                  <a:pt x="4341276" y="8914962"/>
                </a:lnTo>
                <a:lnTo>
                  <a:pt x="0" y="8914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159337" y="5504123"/>
            <a:ext cx="7969325" cy="3600582"/>
            <a:chOff x="0" y="0"/>
            <a:chExt cx="1234657" cy="5578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4657" cy="557824"/>
            </a:xfrm>
            <a:custGeom>
              <a:avLst/>
              <a:gdLst/>
              <a:ahLst/>
              <a:cxnLst/>
              <a:rect l="l" t="t" r="r" b="b"/>
              <a:pathLst>
                <a:path w="1234657" h="557824">
                  <a:moveTo>
                    <a:pt x="0" y="0"/>
                  </a:moveTo>
                  <a:lnTo>
                    <a:pt x="1234657" y="0"/>
                  </a:lnTo>
                  <a:lnTo>
                    <a:pt x="1234657" y="557824"/>
                  </a:lnTo>
                  <a:lnTo>
                    <a:pt x="0" y="557824"/>
                  </a:lnTo>
                  <a:close/>
                </a:path>
              </a:pathLst>
            </a:custGeom>
            <a:blipFill>
              <a:blip r:embed="rId3"/>
              <a:stretch>
                <a:fillRect l="-5331" t="-24333" b="-3099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191251" y="1028700"/>
            <a:ext cx="3905499" cy="626038"/>
            <a:chOff x="0" y="0"/>
            <a:chExt cx="1028609" cy="1648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28609" cy="164882"/>
            </a:xfrm>
            <a:custGeom>
              <a:avLst/>
              <a:gdLst/>
              <a:ahLst/>
              <a:cxnLst/>
              <a:rect l="l" t="t" r="r" b="b"/>
              <a:pathLst>
                <a:path w="1028609" h="164882">
                  <a:moveTo>
                    <a:pt x="82441" y="0"/>
                  </a:moveTo>
                  <a:lnTo>
                    <a:pt x="946167" y="0"/>
                  </a:lnTo>
                  <a:cubicBezTo>
                    <a:pt x="968032" y="0"/>
                    <a:pt x="989001" y="8686"/>
                    <a:pt x="1004462" y="24146"/>
                  </a:cubicBezTo>
                  <a:cubicBezTo>
                    <a:pt x="1019923" y="39607"/>
                    <a:pt x="1028609" y="60576"/>
                    <a:pt x="1028609" y="82441"/>
                  </a:cubicBezTo>
                  <a:lnTo>
                    <a:pt x="1028609" y="82441"/>
                  </a:lnTo>
                  <a:cubicBezTo>
                    <a:pt x="1028609" y="104306"/>
                    <a:pt x="1019923" y="125275"/>
                    <a:pt x="1004462" y="140736"/>
                  </a:cubicBezTo>
                  <a:cubicBezTo>
                    <a:pt x="989001" y="156197"/>
                    <a:pt x="968032" y="164882"/>
                    <a:pt x="946167" y="164882"/>
                  </a:cubicBezTo>
                  <a:lnTo>
                    <a:pt x="82441" y="164882"/>
                  </a:lnTo>
                  <a:cubicBezTo>
                    <a:pt x="60576" y="164882"/>
                    <a:pt x="39607" y="156197"/>
                    <a:pt x="24146" y="140736"/>
                  </a:cubicBezTo>
                  <a:cubicBezTo>
                    <a:pt x="8686" y="125275"/>
                    <a:pt x="0" y="104306"/>
                    <a:pt x="0" y="82441"/>
                  </a:cubicBezTo>
                  <a:lnTo>
                    <a:pt x="0" y="82441"/>
                  </a:lnTo>
                  <a:cubicBezTo>
                    <a:pt x="0" y="60576"/>
                    <a:pt x="8686" y="39607"/>
                    <a:pt x="24146" y="24146"/>
                  </a:cubicBezTo>
                  <a:cubicBezTo>
                    <a:pt x="39607" y="8686"/>
                    <a:pt x="60576" y="0"/>
                    <a:pt x="82441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28609" cy="222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434021" y="1190122"/>
            <a:ext cx="292311" cy="292311"/>
          </a:xfrm>
          <a:custGeom>
            <a:avLst/>
            <a:gdLst/>
            <a:ahLst/>
            <a:cxnLst/>
            <a:rect l="l" t="t" r="r" b="b"/>
            <a:pathLst>
              <a:path w="292311" h="292311">
                <a:moveTo>
                  <a:pt x="0" y="0"/>
                </a:moveTo>
                <a:lnTo>
                  <a:pt x="292312" y="0"/>
                </a:lnTo>
                <a:lnTo>
                  <a:pt x="292312" y="292311"/>
                </a:lnTo>
                <a:lnTo>
                  <a:pt x="0" y="292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74733" y="1651989"/>
            <a:ext cx="13419987" cy="288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9"/>
              </a:lnSpc>
            </a:pPr>
            <a:r>
              <a:rPr lang="en-US" sz="14463" b="1">
                <a:solidFill>
                  <a:srgbClr val="134E1A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OBRIGADO!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95358" y="1163876"/>
            <a:ext cx="3153766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Aileron Heavy"/>
                <a:ea typeface="Aileron Heavy"/>
                <a:cs typeface="Aileron Heavy"/>
                <a:sym typeface="Aileron Heavy"/>
              </a:rPr>
              <a:t>MedMissionary.com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5504123"/>
            <a:ext cx="2729160" cy="406893"/>
          </a:xfrm>
          <a:custGeom>
            <a:avLst/>
            <a:gdLst/>
            <a:ahLst/>
            <a:cxnLst/>
            <a:rect l="l" t="t" r="r" b="b"/>
            <a:pathLst>
              <a:path w="2729160" h="406893">
                <a:moveTo>
                  <a:pt x="0" y="0"/>
                </a:moveTo>
                <a:lnTo>
                  <a:pt x="2729160" y="0"/>
                </a:lnTo>
                <a:lnTo>
                  <a:pt x="2729160" y="406893"/>
                </a:lnTo>
                <a:lnTo>
                  <a:pt x="0" y="4068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30140" y="5504123"/>
            <a:ext cx="2729160" cy="406893"/>
          </a:xfrm>
          <a:custGeom>
            <a:avLst/>
            <a:gdLst/>
            <a:ahLst/>
            <a:cxnLst/>
            <a:rect l="l" t="t" r="r" b="b"/>
            <a:pathLst>
              <a:path w="2729160" h="406893">
                <a:moveTo>
                  <a:pt x="0" y="0"/>
                </a:moveTo>
                <a:lnTo>
                  <a:pt x="2729160" y="0"/>
                </a:lnTo>
                <a:lnTo>
                  <a:pt x="2729160" y="406893"/>
                </a:lnTo>
                <a:lnTo>
                  <a:pt x="0" y="4068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553075"/>
            <a:ext cx="18288000" cy="3705225"/>
            <a:chOff x="0" y="0"/>
            <a:chExt cx="4816593" cy="9758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75862"/>
            </a:xfrm>
            <a:custGeom>
              <a:avLst/>
              <a:gdLst/>
              <a:ahLst/>
              <a:cxnLst/>
              <a:rect l="l" t="t" r="r" b="b"/>
              <a:pathLst>
                <a:path w="4816592" h="975862">
                  <a:moveTo>
                    <a:pt x="0" y="0"/>
                  </a:moveTo>
                  <a:lnTo>
                    <a:pt x="4816592" y="0"/>
                  </a:lnTo>
                  <a:lnTo>
                    <a:pt x="4816592" y="975862"/>
                  </a:lnTo>
                  <a:lnTo>
                    <a:pt x="0" y="975862"/>
                  </a:ln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033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1986274" y="5437255"/>
            <a:ext cx="2239854" cy="4599618"/>
          </a:xfrm>
          <a:custGeom>
            <a:avLst/>
            <a:gdLst/>
            <a:ahLst/>
            <a:cxnLst/>
            <a:rect l="l" t="t" r="r" b="b"/>
            <a:pathLst>
              <a:path w="2239854" h="4599618">
                <a:moveTo>
                  <a:pt x="0" y="4599618"/>
                </a:moveTo>
                <a:lnTo>
                  <a:pt x="2239853" y="4599618"/>
                </a:lnTo>
                <a:lnTo>
                  <a:pt x="2239853" y="0"/>
                </a:lnTo>
                <a:lnTo>
                  <a:pt x="0" y="0"/>
                </a:lnTo>
                <a:lnTo>
                  <a:pt x="0" y="4599618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0"/>
            <a:ext cx="4212283" cy="8248940"/>
            <a:chOff x="0" y="0"/>
            <a:chExt cx="652593" cy="1277977"/>
          </a:xfrm>
        </p:grpSpPr>
        <p:sp>
          <p:nvSpPr>
            <p:cNvPr id="7" name="Freeform 7"/>
            <p:cNvSpPr/>
            <p:nvPr/>
          </p:nvSpPr>
          <p:spPr>
            <a:xfrm rot="143170">
              <a:off x="-26321" y="-13031"/>
              <a:ext cx="705235" cy="1304039"/>
            </a:xfrm>
            <a:custGeom>
              <a:avLst/>
              <a:gdLst/>
              <a:ahLst/>
              <a:cxnLst/>
              <a:rect l="l" t="t" r="r" b="b"/>
              <a:pathLst>
                <a:path w="705235" h="1304039">
                  <a:moveTo>
                    <a:pt x="0" y="27170"/>
                  </a:moveTo>
                  <a:lnTo>
                    <a:pt x="652027" y="0"/>
                  </a:lnTo>
                  <a:lnTo>
                    <a:pt x="705235" y="1276868"/>
                  </a:lnTo>
                  <a:lnTo>
                    <a:pt x="53208" y="1304039"/>
                  </a:lnTo>
                  <a:close/>
                </a:path>
              </a:pathLst>
            </a:custGeom>
            <a:blipFill>
              <a:blip r:embed="rId3"/>
              <a:stretch>
                <a:fillRect l="-161985" r="-24109" b="-308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400660" y="6211078"/>
            <a:ext cx="728840" cy="7288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00660" y="7871457"/>
            <a:ext cx="728840" cy="72884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42440" y="6211078"/>
            <a:ext cx="728840" cy="72884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42440" y="7871457"/>
            <a:ext cx="728840" cy="72884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654645" y="6410395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9" y="0"/>
                </a:lnTo>
                <a:lnTo>
                  <a:pt x="220869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656298" y="8070774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096426" y="6410395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096426" y="8070774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3736975" y="-2153232"/>
            <a:ext cx="6768900" cy="67689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5695892" y="3426775"/>
            <a:ext cx="5617097" cy="3433450"/>
          </a:xfrm>
          <a:custGeom>
            <a:avLst/>
            <a:gdLst/>
            <a:ahLst/>
            <a:cxnLst/>
            <a:rect l="l" t="t" r="r" b="b"/>
            <a:pathLst>
              <a:path w="5617097" h="3433450">
                <a:moveTo>
                  <a:pt x="0" y="0"/>
                </a:moveTo>
                <a:lnTo>
                  <a:pt x="5617096" y="0"/>
                </a:lnTo>
                <a:lnTo>
                  <a:pt x="5617096" y="3433450"/>
                </a:lnTo>
                <a:lnTo>
                  <a:pt x="0" y="3433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408026" y="1671295"/>
            <a:ext cx="1295643" cy="1561016"/>
          </a:xfrm>
          <a:custGeom>
            <a:avLst/>
            <a:gdLst/>
            <a:ahLst/>
            <a:cxnLst/>
            <a:rect l="l" t="t" r="r" b="b"/>
            <a:pathLst>
              <a:path w="1295643" h="1561016">
                <a:moveTo>
                  <a:pt x="0" y="0"/>
                </a:moveTo>
                <a:lnTo>
                  <a:pt x="1295643" y="0"/>
                </a:lnTo>
                <a:lnTo>
                  <a:pt x="1295643" y="1561016"/>
                </a:lnTo>
                <a:lnTo>
                  <a:pt x="0" y="1561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25782" y="791141"/>
            <a:ext cx="780036" cy="880154"/>
          </a:xfrm>
          <a:custGeom>
            <a:avLst/>
            <a:gdLst/>
            <a:ahLst/>
            <a:cxnLst/>
            <a:rect l="l" t="t" r="r" b="b"/>
            <a:pathLst>
              <a:path w="780036" h="880154">
                <a:moveTo>
                  <a:pt x="0" y="0"/>
                </a:moveTo>
                <a:lnTo>
                  <a:pt x="780036" y="0"/>
                </a:lnTo>
                <a:lnTo>
                  <a:pt x="780036" y="880154"/>
                </a:lnTo>
                <a:lnTo>
                  <a:pt x="0" y="880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5744911" y="1781320"/>
            <a:ext cx="10470889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7499" b="1">
                <a:solidFill>
                  <a:srgbClr val="134E1A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Atualmente vendo que tipo de médico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372466" y="6112048"/>
            <a:ext cx="3923891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Médico</a:t>
            </a:r>
          </a:p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Medicina Funcional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72466" y="7772427"/>
            <a:ext cx="3976287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Medicina Integrativa</a:t>
            </a:r>
          </a:p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Médico Naturopata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85479" y="6112048"/>
            <a:ext cx="5502521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Quiroprático</a:t>
            </a:r>
          </a:p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Nenhuma das opções acima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37874" y="7772427"/>
            <a:ext cx="4421426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Outro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00184" y="3611296"/>
            <a:ext cx="10981630" cy="649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Painel Metabólico Completo (CMP)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Hemograma Completo (Hemograma Completo)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Proteína C-Reativa (PCR)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Velocidade de Sedimentação de Eritrócitos (VHS)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Anticorpos Antinucleares (ANA)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Vitamina D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B12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TSH,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Testes de Triiodotironina (T3), Tiroxina (T4)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Artrite Reumatoide</a:t>
            </a:r>
          </a:p>
          <a:p>
            <a:pPr marL="669301" lvl="1" indent="-334650" algn="just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Painéis Lipídicos</a:t>
            </a:r>
          </a:p>
          <a:p>
            <a:pPr algn="just">
              <a:lnSpc>
                <a:spcPts val="4340"/>
              </a:lnSpc>
            </a:pPr>
            <a:endParaRPr lang="en-US" sz="3100" b="1">
              <a:solidFill>
                <a:srgbClr val="322A2A"/>
              </a:solidFill>
              <a:latin typeface="Aileron Ultra-Bold"/>
              <a:ea typeface="Aileron Ultra-Bold"/>
              <a:cs typeface="Aileron Ultra-Bold"/>
              <a:sym typeface="Aileron Ultra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477793" y="1257357"/>
            <a:ext cx="6161062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7499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Laboratórios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17148" y="3486251"/>
            <a:ext cx="5483984" cy="6800749"/>
            <a:chOff x="0" y="0"/>
            <a:chExt cx="1444341" cy="17911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4341" cy="1791144"/>
            </a:xfrm>
            <a:custGeom>
              <a:avLst/>
              <a:gdLst/>
              <a:ahLst/>
              <a:cxnLst/>
              <a:rect l="l" t="t" r="r" b="b"/>
              <a:pathLst>
                <a:path w="1444341" h="1791144">
                  <a:moveTo>
                    <a:pt x="0" y="0"/>
                  </a:moveTo>
                  <a:lnTo>
                    <a:pt x="1444341" y="0"/>
                  </a:lnTo>
                  <a:lnTo>
                    <a:pt x="1444341" y="1791144"/>
                  </a:lnTo>
                  <a:lnTo>
                    <a:pt x="0" y="1791144"/>
                  </a:ln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444341" cy="184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605193" y="370936"/>
            <a:ext cx="8635613" cy="8624819"/>
          </a:xfrm>
          <a:custGeom>
            <a:avLst/>
            <a:gdLst/>
            <a:ahLst/>
            <a:cxnLst/>
            <a:rect l="l" t="t" r="r" b="b"/>
            <a:pathLst>
              <a:path w="8635613" h="8624819">
                <a:moveTo>
                  <a:pt x="0" y="0"/>
                </a:moveTo>
                <a:lnTo>
                  <a:pt x="8635613" y="0"/>
                </a:lnTo>
                <a:lnTo>
                  <a:pt x="8635613" y="8624819"/>
                </a:lnTo>
                <a:lnTo>
                  <a:pt x="0" y="862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17148" y="1493650"/>
            <a:ext cx="5483984" cy="548398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6767" r="-36767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7477793" y="2744536"/>
            <a:ext cx="2175726" cy="324381"/>
          </a:xfrm>
          <a:custGeom>
            <a:avLst/>
            <a:gdLst/>
            <a:ahLst/>
            <a:cxnLst/>
            <a:rect l="l" t="t" r="r" b="b"/>
            <a:pathLst>
              <a:path w="2175726" h="324381">
                <a:moveTo>
                  <a:pt x="0" y="0"/>
                </a:moveTo>
                <a:lnTo>
                  <a:pt x="2175726" y="0"/>
                </a:lnTo>
                <a:lnTo>
                  <a:pt x="2175726" y="324381"/>
                </a:lnTo>
                <a:lnTo>
                  <a:pt x="0" y="3243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948384" y="-2795743"/>
            <a:ext cx="6768900" cy="67689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349786" y="9932404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564" y="2914529"/>
            <a:ext cx="6523106" cy="6592961"/>
            <a:chOff x="0" y="0"/>
            <a:chExt cx="1718020" cy="17364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8020" cy="1736418"/>
            </a:xfrm>
            <a:custGeom>
              <a:avLst/>
              <a:gdLst/>
              <a:ahLst/>
              <a:cxnLst/>
              <a:rect l="l" t="t" r="r" b="b"/>
              <a:pathLst>
                <a:path w="1718020" h="1736418">
                  <a:moveTo>
                    <a:pt x="0" y="0"/>
                  </a:moveTo>
                  <a:lnTo>
                    <a:pt x="1718020" y="0"/>
                  </a:lnTo>
                  <a:lnTo>
                    <a:pt x="1718020" y="1736418"/>
                  </a:lnTo>
                  <a:lnTo>
                    <a:pt x="0" y="1736418"/>
                  </a:ln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18020" cy="1793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3660" y="4261560"/>
            <a:ext cx="874849" cy="874849"/>
            <a:chOff x="0" y="0"/>
            <a:chExt cx="230413" cy="2304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3660" y="5336160"/>
            <a:ext cx="874849" cy="874849"/>
            <a:chOff x="0" y="0"/>
            <a:chExt cx="230413" cy="23041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3660" y="6410760"/>
            <a:ext cx="874849" cy="874849"/>
            <a:chOff x="0" y="0"/>
            <a:chExt cx="230413" cy="2304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74821" y="4480316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8"/>
                </a:lnTo>
                <a:lnTo>
                  <a:pt x="0" y="437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74821" y="5554916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8"/>
                </a:lnTo>
                <a:lnTo>
                  <a:pt x="0" y="437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74821" y="6629515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9"/>
                </a:lnTo>
                <a:lnTo>
                  <a:pt x="0" y="4373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400000" flipV="1">
            <a:off x="8849302" y="6104517"/>
            <a:ext cx="1641345" cy="3370559"/>
          </a:xfrm>
          <a:custGeom>
            <a:avLst/>
            <a:gdLst/>
            <a:ahLst/>
            <a:cxnLst/>
            <a:rect l="l" t="t" r="r" b="b"/>
            <a:pathLst>
              <a:path w="1641345" h="3370559">
                <a:moveTo>
                  <a:pt x="0" y="3370559"/>
                </a:moveTo>
                <a:lnTo>
                  <a:pt x="1641345" y="3370559"/>
                </a:lnTo>
                <a:lnTo>
                  <a:pt x="1641345" y="0"/>
                </a:lnTo>
                <a:lnTo>
                  <a:pt x="0" y="0"/>
                </a:lnTo>
                <a:lnTo>
                  <a:pt x="0" y="3370559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l="-1702"/>
            </a:stretch>
          </a:blipFill>
        </p:spPr>
      </p:sp>
      <p:sp>
        <p:nvSpPr>
          <p:cNvPr id="21" name="Freeform 21"/>
          <p:cNvSpPr/>
          <p:nvPr/>
        </p:nvSpPr>
        <p:spPr>
          <a:xfrm rot="-5400000" flipV="1">
            <a:off x="11909168" y="6104517"/>
            <a:ext cx="1641345" cy="3370559"/>
          </a:xfrm>
          <a:custGeom>
            <a:avLst/>
            <a:gdLst/>
            <a:ahLst/>
            <a:cxnLst/>
            <a:rect l="l" t="t" r="r" b="b"/>
            <a:pathLst>
              <a:path w="1641345" h="3370559">
                <a:moveTo>
                  <a:pt x="0" y="3370559"/>
                </a:moveTo>
                <a:lnTo>
                  <a:pt x="1641345" y="3370559"/>
                </a:lnTo>
                <a:lnTo>
                  <a:pt x="1641345" y="0"/>
                </a:lnTo>
                <a:lnTo>
                  <a:pt x="0" y="0"/>
                </a:lnTo>
                <a:lnTo>
                  <a:pt x="0" y="3370559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l="-1702"/>
            </a:stretch>
          </a:blipFill>
        </p:spPr>
      </p:sp>
      <p:sp>
        <p:nvSpPr>
          <p:cNvPr id="22" name="Freeform 22"/>
          <p:cNvSpPr/>
          <p:nvPr/>
        </p:nvSpPr>
        <p:spPr>
          <a:xfrm rot="-5400000" flipV="1">
            <a:off x="14969033" y="6104517"/>
            <a:ext cx="1641345" cy="3370559"/>
          </a:xfrm>
          <a:custGeom>
            <a:avLst/>
            <a:gdLst/>
            <a:ahLst/>
            <a:cxnLst/>
            <a:rect l="l" t="t" r="r" b="b"/>
            <a:pathLst>
              <a:path w="1641345" h="3370559">
                <a:moveTo>
                  <a:pt x="0" y="3370559"/>
                </a:moveTo>
                <a:lnTo>
                  <a:pt x="1641345" y="3370559"/>
                </a:lnTo>
                <a:lnTo>
                  <a:pt x="1641345" y="0"/>
                </a:lnTo>
                <a:lnTo>
                  <a:pt x="0" y="0"/>
                </a:lnTo>
                <a:lnTo>
                  <a:pt x="0" y="3370559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l="-1702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8200381" y="5210954"/>
            <a:ext cx="2939188" cy="2956595"/>
            <a:chOff x="0" y="0"/>
            <a:chExt cx="816338" cy="8211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6337" cy="821172"/>
            </a:xfrm>
            <a:custGeom>
              <a:avLst/>
              <a:gdLst/>
              <a:ahLst/>
              <a:cxnLst/>
              <a:rect l="l" t="t" r="r" b="b"/>
              <a:pathLst>
                <a:path w="816337" h="821172">
                  <a:moveTo>
                    <a:pt x="0" y="0"/>
                  </a:moveTo>
                  <a:lnTo>
                    <a:pt x="816337" y="0"/>
                  </a:lnTo>
                  <a:lnTo>
                    <a:pt x="816337" y="821172"/>
                  </a:lnTo>
                  <a:lnTo>
                    <a:pt x="0" y="821172"/>
                  </a:lnTo>
                  <a:close/>
                </a:path>
              </a:pathLst>
            </a:custGeom>
            <a:blipFill>
              <a:blip r:embed="rId4"/>
              <a:stretch>
                <a:fillRect l="-25349" r="-2534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1260246" y="5210954"/>
            <a:ext cx="2939188" cy="2956595"/>
            <a:chOff x="0" y="0"/>
            <a:chExt cx="816338" cy="8211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6337" cy="821172"/>
            </a:xfrm>
            <a:custGeom>
              <a:avLst/>
              <a:gdLst/>
              <a:ahLst/>
              <a:cxnLst/>
              <a:rect l="l" t="t" r="r" b="b"/>
              <a:pathLst>
                <a:path w="816337" h="821172">
                  <a:moveTo>
                    <a:pt x="0" y="0"/>
                  </a:moveTo>
                  <a:lnTo>
                    <a:pt x="816337" y="0"/>
                  </a:lnTo>
                  <a:lnTo>
                    <a:pt x="816337" y="821172"/>
                  </a:lnTo>
                  <a:lnTo>
                    <a:pt x="0" y="821172"/>
                  </a:lnTo>
                  <a:close/>
                </a:path>
              </a:pathLst>
            </a:custGeom>
            <a:blipFill>
              <a:blip r:embed="rId5"/>
              <a:stretch>
                <a:fillRect l="-25491" r="-25491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14320112" y="5210954"/>
            <a:ext cx="2939188" cy="2956595"/>
            <a:chOff x="0" y="0"/>
            <a:chExt cx="816338" cy="8211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6337" cy="821172"/>
            </a:xfrm>
            <a:custGeom>
              <a:avLst/>
              <a:gdLst/>
              <a:ahLst/>
              <a:cxnLst/>
              <a:rect l="l" t="t" r="r" b="b"/>
              <a:pathLst>
                <a:path w="816337" h="821172">
                  <a:moveTo>
                    <a:pt x="0" y="0"/>
                  </a:moveTo>
                  <a:lnTo>
                    <a:pt x="816337" y="0"/>
                  </a:lnTo>
                  <a:lnTo>
                    <a:pt x="816337" y="821172"/>
                  </a:lnTo>
                  <a:lnTo>
                    <a:pt x="0" y="821172"/>
                  </a:lnTo>
                  <a:close/>
                </a:path>
              </a:pathLst>
            </a:custGeom>
            <a:blipFill>
              <a:blip r:embed="rId6"/>
              <a:stretch>
                <a:fillRect l="-25491" r="-25491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28700" y="1073649"/>
            <a:ext cx="8115300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7499" b="1" dirty="0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Lista Médica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75215" y="4454511"/>
            <a:ext cx="4647455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Pressão arterial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75215" y="5497766"/>
            <a:ext cx="3258366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Pulso/Frequência Cardíaca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75215" y="6724650"/>
            <a:ext cx="3558401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Peso e peso ideal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9045127" y="4518652"/>
            <a:ext cx="1249696" cy="124969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104992" y="4518652"/>
            <a:ext cx="1249696" cy="124969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5164858" y="4518652"/>
            <a:ext cx="1249696" cy="124969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 rot="5400000">
            <a:off x="9487465" y="490688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5400000">
            <a:off x="12547331" y="490688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19" y="0"/>
                </a:lnTo>
                <a:lnTo>
                  <a:pt x="365019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5400000">
            <a:off x="15607196" y="490688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5164858" y="1060490"/>
            <a:ext cx="2061808" cy="307397"/>
          </a:xfrm>
          <a:custGeom>
            <a:avLst/>
            <a:gdLst/>
            <a:ahLst/>
            <a:cxnLst/>
            <a:rect l="l" t="t" r="r" b="b"/>
            <a:pathLst>
              <a:path w="2061808" h="307397">
                <a:moveTo>
                  <a:pt x="0" y="0"/>
                </a:moveTo>
                <a:lnTo>
                  <a:pt x="2061808" y="0"/>
                </a:lnTo>
                <a:lnTo>
                  <a:pt x="2061808" y="307397"/>
                </a:lnTo>
                <a:lnTo>
                  <a:pt x="0" y="3073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183660" y="7485634"/>
            <a:ext cx="874849" cy="874849"/>
            <a:chOff x="0" y="0"/>
            <a:chExt cx="230413" cy="23041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30413" cy="230413"/>
            </a:xfrm>
            <a:custGeom>
              <a:avLst/>
              <a:gdLst/>
              <a:ahLst/>
              <a:cxnLst/>
              <a:rect l="l" t="t" r="r" b="b"/>
              <a:pathLst>
                <a:path w="230413" h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1474821" y="7704390"/>
            <a:ext cx="292528" cy="437338"/>
          </a:xfrm>
          <a:custGeom>
            <a:avLst/>
            <a:gdLst/>
            <a:ahLst/>
            <a:cxnLst/>
            <a:rect l="l" t="t" r="r" b="b"/>
            <a:pathLst>
              <a:path w="292528" h="437338">
                <a:moveTo>
                  <a:pt x="0" y="0"/>
                </a:moveTo>
                <a:lnTo>
                  <a:pt x="292528" y="0"/>
                </a:lnTo>
                <a:lnTo>
                  <a:pt x="292528" y="437338"/>
                </a:lnTo>
                <a:lnTo>
                  <a:pt x="0" y="437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375215" y="7573918"/>
            <a:ext cx="3558401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Altura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54" name="TextBox 54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1986274" y="5437255"/>
            <a:ext cx="2239854" cy="4599618"/>
          </a:xfrm>
          <a:custGeom>
            <a:avLst/>
            <a:gdLst/>
            <a:ahLst/>
            <a:cxnLst/>
            <a:rect l="l" t="t" r="r" b="b"/>
            <a:pathLst>
              <a:path w="2239854" h="4599618">
                <a:moveTo>
                  <a:pt x="0" y="4599618"/>
                </a:moveTo>
                <a:lnTo>
                  <a:pt x="2239853" y="4599618"/>
                </a:lnTo>
                <a:lnTo>
                  <a:pt x="2239853" y="0"/>
                </a:lnTo>
                <a:lnTo>
                  <a:pt x="0" y="0"/>
                </a:lnTo>
                <a:lnTo>
                  <a:pt x="0" y="4599618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0"/>
            <a:ext cx="4212283" cy="8248940"/>
            <a:chOff x="0" y="0"/>
            <a:chExt cx="652593" cy="12779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593" cy="1277977"/>
            </a:xfrm>
            <a:custGeom>
              <a:avLst/>
              <a:gdLst/>
              <a:ahLst/>
              <a:cxnLst/>
              <a:rect l="l" t="t" r="r" b="b"/>
              <a:pathLst>
                <a:path w="652593" h="1277977">
                  <a:moveTo>
                    <a:pt x="0" y="0"/>
                  </a:moveTo>
                  <a:lnTo>
                    <a:pt x="652593" y="0"/>
                  </a:lnTo>
                  <a:lnTo>
                    <a:pt x="652593" y="1277977"/>
                  </a:lnTo>
                  <a:lnTo>
                    <a:pt x="0" y="1277977"/>
                  </a:lnTo>
                  <a:close/>
                </a:path>
              </a:pathLst>
            </a:custGeom>
            <a:blipFill>
              <a:blip r:embed="rId3"/>
              <a:stretch>
                <a:fillRect l="-32130" r="-16179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21481" y="2436943"/>
            <a:ext cx="728840" cy="7288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21481" y="3469602"/>
            <a:ext cx="728840" cy="7288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073814" y="2636260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9" y="0"/>
                </a:lnTo>
                <a:lnTo>
                  <a:pt x="220869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75467" y="3642951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3948384" y="-2795743"/>
            <a:ext cx="6768900" cy="67689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95892" y="3426775"/>
            <a:ext cx="5617097" cy="3433450"/>
          </a:xfrm>
          <a:custGeom>
            <a:avLst/>
            <a:gdLst/>
            <a:ahLst/>
            <a:cxnLst/>
            <a:rect l="l" t="t" r="r" b="b"/>
            <a:pathLst>
              <a:path w="5617097" h="3433450">
                <a:moveTo>
                  <a:pt x="0" y="0"/>
                </a:moveTo>
                <a:lnTo>
                  <a:pt x="5617096" y="0"/>
                </a:lnTo>
                <a:lnTo>
                  <a:pt x="5617096" y="3433450"/>
                </a:lnTo>
                <a:lnTo>
                  <a:pt x="0" y="3433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825782" y="1766545"/>
            <a:ext cx="1295643" cy="1561016"/>
          </a:xfrm>
          <a:custGeom>
            <a:avLst/>
            <a:gdLst/>
            <a:ahLst/>
            <a:cxnLst/>
            <a:rect l="l" t="t" r="r" b="b"/>
            <a:pathLst>
              <a:path w="1295643" h="1561016">
                <a:moveTo>
                  <a:pt x="0" y="0"/>
                </a:moveTo>
                <a:lnTo>
                  <a:pt x="1295643" y="0"/>
                </a:lnTo>
                <a:lnTo>
                  <a:pt x="1295643" y="1561016"/>
                </a:lnTo>
                <a:lnTo>
                  <a:pt x="0" y="1561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75336" y="1477037"/>
            <a:ext cx="780036" cy="880154"/>
          </a:xfrm>
          <a:custGeom>
            <a:avLst/>
            <a:gdLst/>
            <a:ahLst/>
            <a:cxnLst/>
            <a:rect l="l" t="t" r="r" b="b"/>
            <a:pathLst>
              <a:path w="780036" h="880154">
                <a:moveTo>
                  <a:pt x="0" y="0"/>
                </a:moveTo>
                <a:lnTo>
                  <a:pt x="780036" y="0"/>
                </a:lnTo>
                <a:lnTo>
                  <a:pt x="780036" y="880154"/>
                </a:lnTo>
                <a:lnTo>
                  <a:pt x="0" y="880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750665" y="746751"/>
            <a:ext cx="9435544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 Lista Médica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91635" y="2489903"/>
            <a:ext cx="8079124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Listar todas as prescrições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91635" y="3352316"/>
            <a:ext cx="8660629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Liste todos os suplementos de ervas que você está tomando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819828" y="4533481"/>
            <a:ext cx="728840" cy="72884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819828" y="5596404"/>
            <a:ext cx="728840" cy="72884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6073814" y="4732798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9" y="0"/>
                </a:lnTo>
                <a:lnTo>
                  <a:pt x="220869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075467" y="5795721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5"/>
                </a:lnTo>
                <a:lnTo>
                  <a:pt x="0" y="3302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791635" y="4502299"/>
            <a:ext cx="9963297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Liste todos os suplementos vitamínicos ou minerais que você está tomando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91635" y="5738571"/>
            <a:ext cx="9503563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Liste todos os probióticos que você está tomando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819828" y="6524561"/>
            <a:ext cx="728840" cy="72884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6075467" y="6723878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5"/>
                </a:lnTo>
                <a:lnTo>
                  <a:pt x="0" y="3302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791635" y="6644506"/>
            <a:ext cx="10329790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Liste todos os óleos essenciais que você está tomando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5819828" y="7520100"/>
            <a:ext cx="728840" cy="72884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6075467" y="7719417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6791635" y="7546840"/>
            <a:ext cx="9503563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Liste todos os diagnósticos médicos que você tem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45" name="TextBox 45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1986274" y="5437255"/>
            <a:ext cx="2239854" cy="4599618"/>
          </a:xfrm>
          <a:custGeom>
            <a:avLst/>
            <a:gdLst/>
            <a:ahLst/>
            <a:cxnLst/>
            <a:rect l="l" t="t" r="r" b="b"/>
            <a:pathLst>
              <a:path w="2239854" h="4599618">
                <a:moveTo>
                  <a:pt x="0" y="4599618"/>
                </a:moveTo>
                <a:lnTo>
                  <a:pt x="2239853" y="4599618"/>
                </a:lnTo>
                <a:lnTo>
                  <a:pt x="2239853" y="0"/>
                </a:lnTo>
                <a:lnTo>
                  <a:pt x="0" y="0"/>
                </a:lnTo>
                <a:lnTo>
                  <a:pt x="0" y="4599618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0"/>
            <a:ext cx="4212283" cy="8248940"/>
            <a:chOff x="0" y="0"/>
            <a:chExt cx="652593" cy="12779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593" cy="1277977"/>
            </a:xfrm>
            <a:custGeom>
              <a:avLst/>
              <a:gdLst/>
              <a:ahLst/>
              <a:cxnLst/>
              <a:rect l="l" t="t" r="r" b="b"/>
              <a:pathLst>
                <a:path w="652593" h="1277977">
                  <a:moveTo>
                    <a:pt x="0" y="0"/>
                  </a:moveTo>
                  <a:lnTo>
                    <a:pt x="652593" y="0"/>
                  </a:lnTo>
                  <a:lnTo>
                    <a:pt x="652593" y="1277977"/>
                  </a:lnTo>
                  <a:lnTo>
                    <a:pt x="0" y="1277977"/>
                  </a:lnTo>
                  <a:close/>
                </a:path>
              </a:pathLst>
            </a:custGeom>
            <a:blipFill>
              <a:blip r:embed="rId3"/>
              <a:stretch>
                <a:fillRect l="-96964" r="-9696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144000" y="8163647"/>
            <a:ext cx="5617097" cy="3433450"/>
          </a:xfrm>
          <a:custGeom>
            <a:avLst/>
            <a:gdLst/>
            <a:ahLst/>
            <a:cxnLst/>
            <a:rect l="l" t="t" r="r" b="b"/>
            <a:pathLst>
              <a:path w="5617097" h="3433450">
                <a:moveTo>
                  <a:pt x="0" y="0"/>
                </a:moveTo>
                <a:lnTo>
                  <a:pt x="5617097" y="0"/>
                </a:lnTo>
                <a:lnTo>
                  <a:pt x="5617097" y="3433450"/>
                </a:lnTo>
                <a:lnTo>
                  <a:pt x="0" y="3433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5782" y="1766545"/>
            <a:ext cx="1295643" cy="1561016"/>
          </a:xfrm>
          <a:custGeom>
            <a:avLst/>
            <a:gdLst/>
            <a:ahLst/>
            <a:cxnLst/>
            <a:rect l="l" t="t" r="r" b="b"/>
            <a:pathLst>
              <a:path w="1295643" h="1561016">
                <a:moveTo>
                  <a:pt x="0" y="0"/>
                </a:moveTo>
                <a:lnTo>
                  <a:pt x="1295643" y="0"/>
                </a:lnTo>
                <a:lnTo>
                  <a:pt x="1295643" y="1561016"/>
                </a:lnTo>
                <a:lnTo>
                  <a:pt x="0" y="1561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75336" y="1477037"/>
            <a:ext cx="780036" cy="880154"/>
          </a:xfrm>
          <a:custGeom>
            <a:avLst/>
            <a:gdLst/>
            <a:ahLst/>
            <a:cxnLst/>
            <a:rect l="l" t="t" r="r" b="b"/>
            <a:pathLst>
              <a:path w="780036" h="880154">
                <a:moveTo>
                  <a:pt x="0" y="0"/>
                </a:moveTo>
                <a:lnTo>
                  <a:pt x="780036" y="0"/>
                </a:lnTo>
                <a:lnTo>
                  <a:pt x="780036" y="880154"/>
                </a:lnTo>
                <a:lnTo>
                  <a:pt x="0" y="880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819828" y="6491465"/>
            <a:ext cx="728840" cy="7288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19828" y="3344972"/>
            <a:ext cx="728840" cy="72884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075467" y="3544290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5"/>
                </a:lnTo>
                <a:lnTo>
                  <a:pt x="0" y="3302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5819828" y="4414660"/>
            <a:ext cx="728840" cy="72884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6075467" y="4613977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819828" y="5419725"/>
            <a:ext cx="728840" cy="72884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755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6075467" y="5619042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075467" y="6690782"/>
            <a:ext cx="220869" cy="330206"/>
          </a:xfrm>
          <a:custGeom>
            <a:avLst/>
            <a:gdLst/>
            <a:ahLst/>
            <a:cxnLst/>
            <a:rect l="l" t="t" r="r" b="b"/>
            <a:pathLst>
              <a:path w="220869" h="330206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888157" y="948653"/>
            <a:ext cx="8655507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Lista Médica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91635" y="6559987"/>
            <a:ext cx="7890994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Liste todas as cirurgias que você realizou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91635" y="3270411"/>
            <a:ext cx="9458537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Numere todas as sensibilidades alimentares que você conhece e que o afetam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91635" y="4534606"/>
            <a:ext cx="9865194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Tem histórico de tireoidite? Tipo? Há quanto tempo?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91635" y="5362575"/>
            <a:ext cx="9458537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História da artrite reumatoide? Há quanto tempo? Localização?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52" y="6705276"/>
            <a:ext cx="6630790" cy="3581724"/>
            <a:chOff x="0" y="0"/>
            <a:chExt cx="1746381" cy="943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381" cy="943335"/>
            </a:xfrm>
            <a:custGeom>
              <a:avLst/>
              <a:gdLst/>
              <a:ahLst/>
              <a:cxnLst/>
              <a:rect l="l" t="t" r="r" b="b"/>
              <a:pathLst>
                <a:path w="1746381" h="943335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46381" cy="1000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2593130" y="3880972"/>
            <a:ext cx="3522035" cy="7232621"/>
          </a:xfrm>
          <a:custGeom>
            <a:avLst/>
            <a:gdLst/>
            <a:ahLst/>
            <a:cxnLst/>
            <a:rect l="l" t="t" r="r" b="b"/>
            <a:pathLst>
              <a:path w="3522035" h="7232621">
                <a:moveTo>
                  <a:pt x="0" y="0"/>
                </a:moveTo>
                <a:lnTo>
                  <a:pt x="3522034" y="0"/>
                </a:lnTo>
                <a:lnTo>
                  <a:pt x="3522034" y="7232621"/>
                </a:lnTo>
                <a:lnTo>
                  <a:pt x="0" y="72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3404307"/>
            <a:chOff x="0" y="0"/>
            <a:chExt cx="4816593" cy="8966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6608"/>
            </a:xfrm>
            <a:custGeom>
              <a:avLst/>
              <a:gdLst/>
              <a:ahLst/>
              <a:cxnLst/>
              <a:rect l="l" t="t" r="r" b="b"/>
              <a:pathLst>
                <a:path w="4816592" h="896608">
                  <a:moveTo>
                    <a:pt x="0" y="0"/>
                  </a:moveTo>
                  <a:lnTo>
                    <a:pt x="4816592" y="0"/>
                  </a:lnTo>
                  <a:lnTo>
                    <a:pt x="4816592" y="896608"/>
                  </a:lnTo>
                  <a:lnTo>
                    <a:pt x="0" y="896608"/>
                  </a:ln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95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7752" y="1502129"/>
            <a:ext cx="6630790" cy="7406095"/>
            <a:chOff x="0" y="0"/>
            <a:chExt cx="1027283" cy="11473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7283" cy="1147398"/>
            </a:xfrm>
            <a:custGeom>
              <a:avLst/>
              <a:gdLst/>
              <a:ahLst/>
              <a:cxnLst/>
              <a:rect l="l" t="t" r="r" b="b"/>
              <a:pathLst>
                <a:path w="1027283" h="1147398">
                  <a:moveTo>
                    <a:pt x="0" y="0"/>
                  </a:moveTo>
                  <a:lnTo>
                    <a:pt x="1027283" y="0"/>
                  </a:lnTo>
                  <a:lnTo>
                    <a:pt x="1027283" y="1147398"/>
                  </a:lnTo>
                  <a:lnTo>
                    <a:pt x="0" y="1147398"/>
                  </a:lnTo>
                  <a:close/>
                </a:path>
              </a:pathLst>
            </a:custGeom>
            <a:blipFill>
              <a:blip r:embed="rId3"/>
              <a:stretch>
                <a:fillRect l="-26447" r="-4119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306754" y="431165"/>
            <a:ext cx="7724452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0"/>
              </a:lnSpc>
              <a:spcBef>
                <a:spcPct val="0"/>
              </a:spcBef>
            </a:pPr>
            <a:r>
              <a:rPr lang="en-US" sz="6500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Sintomas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261118" y="4225658"/>
            <a:ext cx="4575617" cy="3832080"/>
          </a:xfrm>
          <a:custGeom>
            <a:avLst/>
            <a:gdLst/>
            <a:ahLst/>
            <a:cxnLst/>
            <a:rect l="l" t="t" r="r" b="b"/>
            <a:pathLst>
              <a:path w="4575617" h="3832080">
                <a:moveTo>
                  <a:pt x="0" y="0"/>
                </a:moveTo>
                <a:lnTo>
                  <a:pt x="4575618" y="0"/>
                </a:lnTo>
                <a:lnTo>
                  <a:pt x="4575618" y="3832079"/>
                </a:lnTo>
                <a:lnTo>
                  <a:pt x="0" y="383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353817" y="1616429"/>
            <a:ext cx="10934183" cy="903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64"/>
              </a:lnSpc>
              <a:spcBef>
                <a:spcPct val="0"/>
              </a:spcBef>
            </a:pPr>
            <a:r>
              <a:rPr lang="en-US" sz="5400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Sistema Nervoso e Endócrino*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783202" y="3573890"/>
            <a:ext cx="871551" cy="87155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98785">
            <a:off x="8036468" y="368768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949248" y="3619234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Tontura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783202" y="4740717"/>
            <a:ext cx="871551" cy="87155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98785">
            <a:off x="8036468" y="4854515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5"/>
                </a:lnTo>
                <a:lnTo>
                  <a:pt x="0" y="545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49248" y="4786060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Dormência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783202" y="5907543"/>
            <a:ext cx="871551" cy="87155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198785">
            <a:off x="8036468" y="6021341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949248" y="5952887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Formigar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783202" y="7074370"/>
            <a:ext cx="871551" cy="87155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-198785">
            <a:off x="8036468" y="7188167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8949248" y="7119713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Enxaqueca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7783202" y="8222146"/>
            <a:ext cx="871551" cy="87155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198785">
            <a:off x="8036468" y="8335944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8949248" y="8267490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Desequilíbrio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7669542" y="9258300"/>
            <a:ext cx="871551" cy="871551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 rot="-198785">
            <a:off x="7922808" y="937209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5"/>
                </a:lnTo>
                <a:lnTo>
                  <a:pt x="0" y="545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8835588" y="9303643"/>
            <a:ext cx="6538284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Histórico de hipotireoidismo*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47" name="TextBox 47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52" y="6705276"/>
            <a:ext cx="6630790" cy="3581724"/>
            <a:chOff x="0" y="0"/>
            <a:chExt cx="1746381" cy="943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381" cy="943335"/>
            </a:xfrm>
            <a:custGeom>
              <a:avLst/>
              <a:gdLst/>
              <a:ahLst/>
              <a:cxnLst/>
              <a:rect l="l" t="t" r="r" b="b"/>
              <a:pathLst>
                <a:path w="1746381" h="943335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F5F8E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46381" cy="1000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2593130" y="3880972"/>
            <a:ext cx="3522035" cy="7232621"/>
          </a:xfrm>
          <a:custGeom>
            <a:avLst/>
            <a:gdLst/>
            <a:ahLst/>
            <a:cxnLst/>
            <a:rect l="l" t="t" r="r" b="b"/>
            <a:pathLst>
              <a:path w="3522035" h="7232621">
                <a:moveTo>
                  <a:pt x="0" y="0"/>
                </a:moveTo>
                <a:lnTo>
                  <a:pt x="3522034" y="0"/>
                </a:lnTo>
                <a:lnTo>
                  <a:pt x="3522034" y="7232621"/>
                </a:lnTo>
                <a:lnTo>
                  <a:pt x="0" y="72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3404307"/>
            <a:chOff x="0" y="0"/>
            <a:chExt cx="4816593" cy="8966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6608"/>
            </a:xfrm>
            <a:custGeom>
              <a:avLst/>
              <a:gdLst/>
              <a:ahLst/>
              <a:cxnLst/>
              <a:rect l="l" t="t" r="r" b="b"/>
              <a:pathLst>
                <a:path w="4816592" h="896608">
                  <a:moveTo>
                    <a:pt x="0" y="0"/>
                  </a:moveTo>
                  <a:lnTo>
                    <a:pt x="4816592" y="0"/>
                  </a:lnTo>
                  <a:lnTo>
                    <a:pt x="4816592" y="896608"/>
                  </a:lnTo>
                  <a:lnTo>
                    <a:pt x="0" y="896608"/>
                  </a:ln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95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7752" y="1502129"/>
            <a:ext cx="6630790" cy="7406095"/>
            <a:chOff x="0" y="0"/>
            <a:chExt cx="1027283" cy="11473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7283" cy="1147398"/>
            </a:xfrm>
            <a:custGeom>
              <a:avLst/>
              <a:gdLst/>
              <a:ahLst/>
              <a:cxnLst/>
              <a:rect l="l" t="t" r="r" b="b"/>
              <a:pathLst>
                <a:path w="1027283" h="1147398">
                  <a:moveTo>
                    <a:pt x="0" y="0"/>
                  </a:moveTo>
                  <a:lnTo>
                    <a:pt x="1027283" y="0"/>
                  </a:lnTo>
                  <a:lnTo>
                    <a:pt x="1027283" y="1147398"/>
                  </a:lnTo>
                  <a:lnTo>
                    <a:pt x="0" y="1147398"/>
                  </a:lnTo>
                  <a:close/>
                </a:path>
              </a:pathLst>
            </a:custGeom>
            <a:blipFill>
              <a:blip r:embed="rId3"/>
              <a:stretch>
                <a:fillRect l="-5846" r="-584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087401" y="360663"/>
            <a:ext cx="7724452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0"/>
              </a:lnSpc>
              <a:spcBef>
                <a:spcPct val="0"/>
              </a:spcBef>
            </a:pPr>
            <a:r>
              <a:rPr lang="en-US" sz="6500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Sintomas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236236" y="4740717"/>
            <a:ext cx="4575617" cy="3832080"/>
          </a:xfrm>
          <a:custGeom>
            <a:avLst/>
            <a:gdLst/>
            <a:ahLst/>
            <a:cxnLst/>
            <a:rect l="l" t="t" r="r" b="b"/>
            <a:pathLst>
              <a:path w="4575617" h="3832080">
                <a:moveTo>
                  <a:pt x="0" y="0"/>
                </a:moveTo>
                <a:lnTo>
                  <a:pt x="4575618" y="0"/>
                </a:lnTo>
                <a:lnTo>
                  <a:pt x="4575618" y="3832080"/>
                </a:lnTo>
                <a:lnTo>
                  <a:pt x="0" y="3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353817" y="1365233"/>
            <a:ext cx="10934183" cy="169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64"/>
              </a:lnSpc>
              <a:spcBef>
                <a:spcPct val="0"/>
              </a:spcBef>
            </a:pPr>
            <a:r>
              <a:rPr lang="en-US" sz="5400" b="1">
                <a:solidFill>
                  <a:srgbClr val="134E1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Sistema Cardiovascular e Respiratório*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783202" y="3573890"/>
            <a:ext cx="871551" cy="87155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98785">
            <a:off x="8036468" y="368768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949248" y="3619234"/>
            <a:ext cx="8056238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História da Hipertensão Arterial (PA)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783202" y="4740717"/>
            <a:ext cx="871551" cy="87155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98785">
            <a:off x="8036468" y="4854515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5"/>
                </a:lnTo>
                <a:lnTo>
                  <a:pt x="0" y="545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49248" y="4786060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Dor no peito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783202" y="5907543"/>
            <a:ext cx="871551" cy="87155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198785">
            <a:off x="8036468" y="6021341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949248" y="5952887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Palpitações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783202" y="7074370"/>
            <a:ext cx="871551" cy="87155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-198785">
            <a:off x="8036468" y="7188167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8949248" y="7119713"/>
            <a:ext cx="4647455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Inchaço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7783202" y="8222146"/>
            <a:ext cx="871551" cy="87155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198785">
            <a:off x="8036468" y="8335944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6"/>
                </a:lnTo>
                <a:lnTo>
                  <a:pt x="0" y="545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8949248" y="9303643"/>
            <a:ext cx="5710284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Dificuldade para respirar*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7669542" y="9258300"/>
            <a:ext cx="871551" cy="871551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FCE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 rot="-198785">
            <a:off x="7922808" y="9372098"/>
            <a:ext cx="365019" cy="545716"/>
          </a:xfrm>
          <a:custGeom>
            <a:avLst/>
            <a:gdLst/>
            <a:ahLst/>
            <a:cxnLst/>
            <a:rect l="l" t="t" r="r" b="b"/>
            <a:pathLst>
              <a:path w="365019" h="545716">
                <a:moveTo>
                  <a:pt x="0" y="0"/>
                </a:moveTo>
                <a:lnTo>
                  <a:pt x="365020" y="0"/>
                </a:lnTo>
                <a:lnTo>
                  <a:pt x="365020" y="545715"/>
                </a:lnTo>
                <a:lnTo>
                  <a:pt x="0" y="545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8943726" y="8316610"/>
            <a:ext cx="6190116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134E1A"/>
                </a:solidFill>
                <a:latin typeface="Aileron Bold"/>
                <a:ea typeface="Aileron Bold"/>
                <a:cs typeface="Aileron Bold"/>
                <a:sym typeface="Aileron Bold"/>
              </a:rPr>
              <a:t>Tosse crônica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47" name="TextBox 47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833</Words>
  <Application>Microsoft Macintosh PowerPoint</Application>
  <PresentationFormat>Custom</PresentationFormat>
  <Paragraphs>188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Telegraf Heavy</vt:lpstr>
      <vt:lpstr>Agrandir Narrow Heavy</vt:lpstr>
      <vt:lpstr>Akzidenz-Grotesk Heavy</vt:lpstr>
      <vt:lpstr>Inter Bold</vt:lpstr>
      <vt:lpstr>Aileron Bold</vt:lpstr>
      <vt:lpstr>Akzidenz-Grotesk Bold</vt:lpstr>
      <vt:lpstr>Telegraf Bold</vt:lpstr>
      <vt:lpstr>Calibri</vt:lpstr>
      <vt:lpstr>Aileron Heavy</vt:lpstr>
      <vt:lpstr>Arial</vt:lpstr>
      <vt:lpstr>Aileron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MM Week 1</dc:title>
  <cp:lastModifiedBy>Joyce Belew</cp:lastModifiedBy>
  <cp:revision>4</cp:revision>
  <dcterms:created xsi:type="dcterms:W3CDTF">2006-08-16T00:00:00Z</dcterms:created>
  <dcterms:modified xsi:type="dcterms:W3CDTF">2026-07-02T21:38:04Z</dcterms:modified>
  <dc:identifier>DAGqpWOPRdk</dc:identifier>
</cp:coreProperties>
</file>