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1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8288000" cy="10287000"/>
  <p:notesSz cx="6858000" cy="9144000"/>
  <p:embeddedFontLst>
    <p:embeddedFont>
      <p:font typeface="Canva Sans Bold" panose="020B0803030501040103" pitchFamily="34" charset="0"/>
      <p:regular r:id="rId28"/>
      <p:bold r:id="rId29"/>
    </p:embeddedFont>
    <p:embeddedFont>
      <p:font typeface="Montserrat" pitchFamily="2" charset="77"/>
      <p:regular r:id="rId30"/>
      <p:bold r:id="rId31"/>
      <p:italic r:id="rId32"/>
      <p:boldItalic r:id="rId33"/>
    </p:embeddedFont>
    <p:embeddedFont>
      <p:font typeface="Montserrat Bold" pitchFamily="2" charset="77"/>
      <p:regular r:id="rId34"/>
      <p:bold r:id="rId35"/>
    </p:embeddedFont>
    <p:embeddedFont>
      <p:font typeface="Montserrat Italics" pitchFamily="2" charset="77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17" autoAdjust="0"/>
    <p:restoredTop sz="94636" autoAdjust="0"/>
  </p:normalViewPr>
  <p:slideViewPr>
    <p:cSldViewPr>
      <p:cViewPr varScale="1">
        <p:scale>
          <a:sx n="56" d="100"/>
          <a:sy n="56" d="100"/>
        </p:scale>
        <p:origin x="192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64293">
            <a:off x="8700868" y="-3714133"/>
            <a:ext cx="11183596" cy="12306571"/>
          </a:xfrm>
          <a:custGeom>
            <a:avLst/>
            <a:gdLst/>
            <a:ahLst/>
            <a:cxnLst/>
            <a:rect l="l" t="t" r="r" b="b"/>
            <a:pathLst>
              <a:path w="11183596" h="12306571">
                <a:moveTo>
                  <a:pt x="0" y="0"/>
                </a:moveTo>
                <a:lnTo>
                  <a:pt x="11183596" y="0"/>
                </a:lnTo>
                <a:lnTo>
                  <a:pt x="11183596" y="12306571"/>
                </a:lnTo>
                <a:lnTo>
                  <a:pt x="0" y="12306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078999">
            <a:off x="10245138" y="-1384928"/>
            <a:ext cx="3673752" cy="5901610"/>
          </a:xfrm>
          <a:custGeom>
            <a:avLst/>
            <a:gdLst/>
            <a:ahLst/>
            <a:cxnLst/>
            <a:rect l="l" t="t" r="r" b="b"/>
            <a:pathLst>
              <a:path w="3673752" h="5901610">
                <a:moveTo>
                  <a:pt x="0" y="0"/>
                </a:moveTo>
                <a:lnTo>
                  <a:pt x="3673753" y="0"/>
                </a:lnTo>
                <a:lnTo>
                  <a:pt x="3673753" y="5901610"/>
                </a:lnTo>
                <a:lnTo>
                  <a:pt x="0" y="59016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562699">
            <a:off x="13365151" y="5924586"/>
            <a:ext cx="3673752" cy="5901610"/>
          </a:xfrm>
          <a:custGeom>
            <a:avLst/>
            <a:gdLst/>
            <a:ahLst/>
            <a:cxnLst/>
            <a:rect l="l" t="t" r="r" b="b"/>
            <a:pathLst>
              <a:path w="3673752" h="5901610">
                <a:moveTo>
                  <a:pt x="0" y="0"/>
                </a:moveTo>
                <a:lnTo>
                  <a:pt x="3673752" y="0"/>
                </a:lnTo>
                <a:lnTo>
                  <a:pt x="3673752" y="5901610"/>
                </a:lnTo>
                <a:lnTo>
                  <a:pt x="0" y="59016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692506" y="2143202"/>
            <a:ext cx="6000620" cy="6000596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644153" y="3718124"/>
            <a:ext cx="8023901" cy="243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40"/>
              </a:lnSpc>
            </a:pPr>
            <a:r>
              <a:rPr lang="en-US" sz="11399">
                <a:solidFill>
                  <a:srgbClr val="536233"/>
                </a:solidFill>
                <a:latin typeface="Montserrat"/>
                <a:ea typeface="Montserrat"/>
                <a:cs typeface="Montserrat"/>
                <a:sym typeface="Montserrat"/>
              </a:rPr>
              <a:t>Protocolo </a:t>
            </a:r>
          </a:p>
          <a:p>
            <a:pPr algn="l">
              <a:lnSpc>
                <a:spcPts val="7416"/>
              </a:lnSpc>
            </a:pPr>
            <a:endParaRPr lang="en-US" sz="11399">
              <a:solidFill>
                <a:srgbClr val="5362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09095" y="6109651"/>
            <a:ext cx="802390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Alimentos que precisam ser consumidos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044278" y="7341235"/>
            <a:ext cx="2787900" cy="802563"/>
            <a:chOff x="0" y="0"/>
            <a:chExt cx="1411730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1730" cy="406400"/>
            </a:xfrm>
            <a:custGeom>
              <a:avLst/>
              <a:gdLst/>
              <a:ahLst/>
              <a:cxnLst/>
              <a:rect l="l" t="t" r="r" b="b"/>
              <a:pathLst>
                <a:path w="1411730" h="406400">
                  <a:moveTo>
                    <a:pt x="1208530" y="0"/>
                  </a:moveTo>
                  <a:cubicBezTo>
                    <a:pt x="1320754" y="0"/>
                    <a:pt x="1411730" y="90976"/>
                    <a:pt x="1411730" y="203200"/>
                  </a:cubicBezTo>
                  <a:cubicBezTo>
                    <a:pt x="1411730" y="315424"/>
                    <a:pt x="1320754" y="406400"/>
                    <a:pt x="120853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3623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41173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</a:pPr>
              <a:r>
                <a:rPr lang="en-US" sz="32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Parte 1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421045" y="7341235"/>
            <a:ext cx="2787900" cy="802563"/>
            <a:chOff x="0" y="0"/>
            <a:chExt cx="141173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11730" cy="406400"/>
            </a:xfrm>
            <a:custGeom>
              <a:avLst/>
              <a:gdLst/>
              <a:ahLst/>
              <a:cxnLst/>
              <a:rect l="l" t="t" r="r" b="b"/>
              <a:pathLst>
                <a:path w="1411730" h="406400">
                  <a:moveTo>
                    <a:pt x="1208530" y="0"/>
                  </a:moveTo>
                  <a:cubicBezTo>
                    <a:pt x="1320754" y="0"/>
                    <a:pt x="1411730" y="90976"/>
                    <a:pt x="1411730" y="203200"/>
                  </a:cubicBezTo>
                  <a:cubicBezTo>
                    <a:pt x="1411730" y="315424"/>
                    <a:pt x="1320754" y="406400"/>
                    <a:pt x="120853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3623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41173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</a:pPr>
              <a:r>
                <a:rPr lang="en-US" sz="32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Aula 2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3643111" y="471138"/>
            <a:ext cx="2771310" cy="2692789"/>
          </a:xfrm>
          <a:custGeom>
            <a:avLst/>
            <a:gdLst/>
            <a:ahLst/>
            <a:cxnLst/>
            <a:rect l="l" t="t" r="r" b="b"/>
            <a:pathLst>
              <a:path w="2771310" h="2692789">
                <a:moveTo>
                  <a:pt x="0" y="0"/>
                </a:moveTo>
                <a:lnTo>
                  <a:pt x="2771310" y="0"/>
                </a:lnTo>
                <a:lnTo>
                  <a:pt x="2771310" y="2692790"/>
                </a:lnTo>
                <a:lnTo>
                  <a:pt x="0" y="26927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86058" y="5617467"/>
            <a:ext cx="7668775" cy="5109321"/>
          </a:xfrm>
          <a:custGeom>
            <a:avLst/>
            <a:gdLst/>
            <a:ahLst/>
            <a:cxnLst/>
            <a:rect l="l" t="t" r="r" b="b"/>
            <a:pathLst>
              <a:path w="7668775" h="5109321">
                <a:moveTo>
                  <a:pt x="0" y="0"/>
                </a:moveTo>
                <a:lnTo>
                  <a:pt x="7668775" y="0"/>
                </a:lnTo>
                <a:lnTo>
                  <a:pt x="7668775" y="5109322"/>
                </a:lnTo>
                <a:lnTo>
                  <a:pt x="0" y="5109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98383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999" b="-1300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79412" y="-251469"/>
            <a:ext cx="4908588" cy="3337840"/>
          </a:xfrm>
          <a:custGeom>
            <a:avLst/>
            <a:gdLst/>
            <a:ahLst/>
            <a:cxnLst/>
            <a:rect l="l" t="t" r="r" b="b"/>
            <a:pathLst>
              <a:path w="4908588" h="3337840">
                <a:moveTo>
                  <a:pt x="0" y="0"/>
                </a:moveTo>
                <a:lnTo>
                  <a:pt x="4908588" y="0"/>
                </a:lnTo>
                <a:lnTo>
                  <a:pt x="4908588" y="3337840"/>
                </a:lnTo>
                <a:lnTo>
                  <a:pt x="0" y="3337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88" y="-1116"/>
            <a:ext cx="18271812" cy="10288116"/>
          </a:xfrm>
          <a:custGeom>
            <a:avLst/>
            <a:gdLst/>
            <a:ahLst/>
            <a:cxnLst/>
            <a:rect l="l" t="t" r="r" b="b"/>
            <a:pathLst>
              <a:path w="18271812" h="10288116">
                <a:moveTo>
                  <a:pt x="0" y="0"/>
                </a:moveTo>
                <a:lnTo>
                  <a:pt x="18271812" y="0"/>
                </a:lnTo>
                <a:lnTo>
                  <a:pt x="18271812" y="10288116"/>
                </a:lnTo>
                <a:lnTo>
                  <a:pt x="0" y="10288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63" b="-9163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5796" y="528546"/>
            <a:ext cx="16994033" cy="9251503"/>
          </a:xfrm>
          <a:custGeom>
            <a:avLst/>
            <a:gdLst/>
            <a:ahLst/>
            <a:cxnLst/>
            <a:rect l="l" t="t" r="r" b="b"/>
            <a:pathLst>
              <a:path w="16994033" h="9251503">
                <a:moveTo>
                  <a:pt x="0" y="0"/>
                </a:moveTo>
                <a:lnTo>
                  <a:pt x="16994033" y="0"/>
                </a:lnTo>
                <a:lnTo>
                  <a:pt x="16994033" y="9251503"/>
                </a:lnTo>
                <a:lnTo>
                  <a:pt x="0" y="92515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91" b="-11191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11981" y="679390"/>
            <a:ext cx="4838101" cy="1847148"/>
          </a:xfrm>
          <a:custGeom>
            <a:avLst/>
            <a:gdLst/>
            <a:ahLst/>
            <a:cxnLst/>
            <a:rect l="l" t="t" r="r" b="b"/>
            <a:pathLst>
              <a:path w="4838101" h="1847148">
                <a:moveTo>
                  <a:pt x="0" y="0"/>
                </a:moveTo>
                <a:lnTo>
                  <a:pt x="4838101" y="0"/>
                </a:lnTo>
                <a:lnTo>
                  <a:pt x="4838101" y="1847148"/>
                </a:lnTo>
                <a:lnTo>
                  <a:pt x="0" y="1847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63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02763" y="2778267"/>
            <a:ext cx="7056537" cy="1847148"/>
          </a:xfrm>
          <a:custGeom>
            <a:avLst/>
            <a:gdLst/>
            <a:ahLst/>
            <a:cxnLst/>
            <a:rect l="l" t="t" r="r" b="b"/>
            <a:pathLst>
              <a:path w="7056537" h="1847148">
                <a:moveTo>
                  <a:pt x="0" y="0"/>
                </a:moveTo>
                <a:lnTo>
                  <a:pt x="7056537" y="0"/>
                </a:lnTo>
                <a:lnTo>
                  <a:pt x="7056537" y="1847148"/>
                </a:lnTo>
                <a:lnTo>
                  <a:pt x="0" y="1847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33" t="-26087" b="-111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02763" y="4870839"/>
            <a:ext cx="7056537" cy="1847148"/>
          </a:xfrm>
          <a:custGeom>
            <a:avLst/>
            <a:gdLst/>
            <a:ahLst/>
            <a:cxnLst/>
            <a:rect l="l" t="t" r="r" b="b"/>
            <a:pathLst>
              <a:path w="7056537" h="1847148">
                <a:moveTo>
                  <a:pt x="0" y="0"/>
                </a:moveTo>
                <a:lnTo>
                  <a:pt x="7056537" y="0"/>
                </a:lnTo>
                <a:lnTo>
                  <a:pt x="7056537" y="1847148"/>
                </a:lnTo>
                <a:lnTo>
                  <a:pt x="0" y="1847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33" t="-26087" b="-11187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02763" y="6963410"/>
            <a:ext cx="7056537" cy="1275543"/>
          </a:xfrm>
          <a:custGeom>
            <a:avLst/>
            <a:gdLst/>
            <a:ahLst/>
            <a:cxnLst/>
            <a:rect l="l" t="t" r="r" b="b"/>
            <a:pathLst>
              <a:path w="7056537" h="1275543">
                <a:moveTo>
                  <a:pt x="0" y="0"/>
                </a:moveTo>
                <a:lnTo>
                  <a:pt x="7056537" y="0"/>
                </a:lnTo>
                <a:lnTo>
                  <a:pt x="7056537" y="1275543"/>
                </a:lnTo>
                <a:lnTo>
                  <a:pt x="0" y="12755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33" t="-37777" b="-20681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286158" y="7020560"/>
            <a:ext cx="4889748" cy="1541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7"/>
              </a:lnSpc>
            </a:pPr>
            <a:r>
              <a:rPr lang="en-US" sz="3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ABSORVIDO PELO </a:t>
            </a:r>
          </a:p>
          <a:p>
            <a:pPr algn="ctr">
              <a:lnSpc>
                <a:spcPts val="4017"/>
              </a:lnSpc>
            </a:pPr>
            <a:r>
              <a:rPr lang="en-US" sz="3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ORGANISMO </a:t>
            </a:r>
          </a:p>
          <a:p>
            <a:pPr algn="ctr">
              <a:lnSpc>
                <a:spcPts val="4017"/>
              </a:lnSpc>
              <a:spcBef>
                <a:spcPct val="0"/>
              </a:spcBef>
            </a:pPr>
            <a:endParaRPr lang="en-US" sz="3900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02763" y="8486603"/>
            <a:ext cx="7056537" cy="1221278"/>
          </a:xfrm>
          <a:custGeom>
            <a:avLst/>
            <a:gdLst/>
            <a:ahLst/>
            <a:cxnLst/>
            <a:rect l="l" t="t" r="r" b="b"/>
            <a:pathLst>
              <a:path w="7056537" h="1221278">
                <a:moveTo>
                  <a:pt x="0" y="0"/>
                </a:moveTo>
                <a:lnTo>
                  <a:pt x="7056537" y="0"/>
                </a:lnTo>
                <a:lnTo>
                  <a:pt x="7056537" y="1221279"/>
                </a:lnTo>
                <a:lnTo>
                  <a:pt x="0" y="1221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33" t="-39456" b="-22044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66770" y="7489017"/>
            <a:ext cx="4217713" cy="2380665"/>
          </a:xfrm>
          <a:custGeom>
            <a:avLst/>
            <a:gdLst/>
            <a:ahLst/>
            <a:cxnLst/>
            <a:rect l="l" t="t" r="r" b="b"/>
            <a:pathLst>
              <a:path w="4217713" h="2380665">
                <a:moveTo>
                  <a:pt x="0" y="0"/>
                </a:moveTo>
                <a:lnTo>
                  <a:pt x="4217713" y="0"/>
                </a:lnTo>
                <a:lnTo>
                  <a:pt x="4217713" y="2380665"/>
                </a:lnTo>
                <a:lnTo>
                  <a:pt x="0" y="2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68414" y="5355835"/>
            <a:ext cx="3956035" cy="2724303"/>
          </a:xfrm>
          <a:custGeom>
            <a:avLst/>
            <a:gdLst/>
            <a:ahLst/>
            <a:cxnLst/>
            <a:rect l="l" t="t" r="r" b="b"/>
            <a:pathLst>
              <a:path w="3956035" h="2724303">
                <a:moveTo>
                  <a:pt x="0" y="0"/>
                </a:moveTo>
                <a:lnTo>
                  <a:pt x="3956035" y="0"/>
                </a:lnTo>
                <a:lnTo>
                  <a:pt x="3956035" y="2724303"/>
                </a:lnTo>
                <a:lnTo>
                  <a:pt x="0" y="27243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24449" y="3437908"/>
            <a:ext cx="2792442" cy="2375015"/>
          </a:xfrm>
          <a:custGeom>
            <a:avLst/>
            <a:gdLst/>
            <a:ahLst/>
            <a:cxnLst/>
            <a:rect l="l" t="t" r="r" b="b"/>
            <a:pathLst>
              <a:path w="2792442" h="2375015">
                <a:moveTo>
                  <a:pt x="0" y="0"/>
                </a:moveTo>
                <a:lnTo>
                  <a:pt x="2792443" y="0"/>
                </a:lnTo>
                <a:lnTo>
                  <a:pt x="2792443" y="2375015"/>
                </a:lnTo>
                <a:lnTo>
                  <a:pt x="0" y="2375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7803" y="7914021"/>
            <a:ext cx="4218629" cy="2372979"/>
          </a:xfrm>
          <a:custGeom>
            <a:avLst/>
            <a:gdLst/>
            <a:ahLst/>
            <a:cxnLst/>
            <a:rect l="l" t="t" r="r" b="b"/>
            <a:pathLst>
              <a:path w="4218629" h="2372979">
                <a:moveTo>
                  <a:pt x="0" y="0"/>
                </a:moveTo>
                <a:lnTo>
                  <a:pt x="4218629" y="0"/>
                </a:lnTo>
                <a:lnTo>
                  <a:pt x="4218629" y="2372979"/>
                </a:lnTo>
                <a:lnTo>
                  <a:pt x="0" y="23729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3161" b="-5350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2917640"/>
            <a:ext cx="3113342" cy="3086100"/>
          </a:xfrm>
          <a:custGeom>
            <a:avLst/>
            <a:gdLst/>
            <a:ahLst/>
            <a:cxnLst/>
            <a:rect l="l" t="t" r="r" b="b"/>
            <a:pathLst>
              <a:path w="3113342" h="3086100">
                <a:moveTo>
                  <a:pt x="0" y="0"/>
                </a:moveTo>
                <a:lnTo>
                  <a:pt x="3113342" y="0"/>
                </a:lnTo>
                <a:lnTo>
                  <a:pt x="3113342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518164" y="199707"/>
            <a:ext cx="3173215" cy="2518739"/>
          </a:xfrm>
          <a:custGeom>
            <a:avLst/>
            <a:gdLst/>
            <a:ahLst/>
            <a:cxnLst/>
            <a:rect l="l" t="t" r="r" b="b"/>
            <a:pathLst>
              <a:path w="3173215" h="2518739">
                <a:moveTo>
                  <a:pt x="0" y="0"/>
                </a:moveTo>
                <a:lnTo>
                  <a:pt x="3173215" y="0"/>
                </a:lnTo>
                <a:lnTo>
                  <a:pt x="3173215" y="2518739"/>
                </a:lnTo>
                <a:lnTo>
                  <a:pt x="0" y="25187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19200" y="627241"/>
            <a:ext cx="5175013" cy="189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539"/>
              </a:lnSpc>
            </a:pPr>
            <a:r>
              <a:rPr lang="en-US" sz="110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Frutas</a:t>
            </a:r>
            <a:endParaRPr lang="en-US" sz="110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818763" y="1094302"/>
            <a:ext cx="3824537" cy="1083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9"/>
              </a:lnSpc>
              <a:spcBef>
                <a:spcPct val="0"/>
              </a:spcBef>
            </a:pPr>
            <a:r>
              <a:rPr lang="en-US" sz="409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INDICE GLICEMICO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60906" y="3181332"/>
            <a:ext cx="6540252" cy="1015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4"/>
              </a:lnSpc>
              <a:spcBef>
                <a:spcPct val="0"/>
              </a:spcBef>
            </a:pPr>
            <a:r>
              <a:rPr lang="en-US" sz="3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É UM VALOR QUE INDICA </a:t>
            </a:r>
          </a:p>
          <a:p>
            <a:pPr algn="ctr">
              <a:lnSpc>
                <a:spcPts val="3914"/>
              </a:lnSpc>
              <a:spcBef>
                <a:spcPct val="0"/>
              </a:spcBef>
            </a:pPr>
            <a:r>
              <a:rPr lang="en-US" sz="3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VELOCIDADE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05406" y="5200650"/>
            <a:ext cx="5251252" cy="103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7"/>
              </a:lnSpc>
              <a:spcBef>
                <a:spcPct val="0"/>
              </a:spcBef>
            </a:pPr>
            <a:r>
              <a:rPr lang="en-US" sz="3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CARBOIDRATOS DE </a:t>
            </a:r>
          </a:p>
          <a:p>
            <a:pPr algn="ctr">
              <a:lnSpc>
                <a:spcPts val="4017"/>
              </a:lnSpc>
              <a:spcBef>
                <a:spcPct val="0"/>
              </a:spcBef>
            </a:pPr>
            <a:r>
              <a:rPr lang="en-US" sz="3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UM ALIMENTO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75752" y="8649972"/>
            <a:ext cx="5910560" cy="103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7"/>
              </a:lnSpc>
              <a:spcBef>
                <a:spcPct val="0"/>
              </a:spcBef>
            </a:pPr>
            <a:r>
              <a:rPr lang="en-US" sz="3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AUMENTA O NIVEL DE </a:t>
            </a:r>
          </a:p>
          <a:p>
            <a:pPr algn="ctr">
              <a:lnSpc>
                <a:spcPts val="4017"/>
              </a:lnSpc>
              <a:spcBef>
                <a:spcPct val="0"/>
              </a:spcBef>
            </a:pPr>
            <a:r>
              <a:rPr lang="en-US" sz="3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AÇUCAR NO SANGUE.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33185" y="2381858"/>
            <a:ext cx="4217713" cy="2380665"/>
          </a:xfrm>
          <a:custGeom>
            <a:avLst/>
            <a:gdLst/>
            <a:ahLst/>
            <a:cxnLst/>
            <a:rect l="l" t="t" r="r" b="b"/>
            <a:pathLst>
              <a:path w="4217713" h="2380665">
                <a:moveTo>
                  <a:pt x="0" y="0"/>
                </a:moveTo>
                <a:lnTo>
                  <a:pt x="4217713" y="0"/>
                </a:lnTo>
                <a:lnTo>
                  <a:pt x="4217713" y="2380665"/>
                </a:lnTo>
                <a:lnTo>
                  <a:pt x="0" y="2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46432" y="7489017"/>
            <a:ext cx="3956035" cy="2724303"/>
          </a:xfrm>
          <a:custGeom>
            <a:avLst/>
            <a:gdLst/>
            <a:ahLst/>
            <a:cxnLst/>
            <a:rect l="l" t="t" r="r" b="b"/>
            <a:pathLst>
              <a:path w="3956035" h="2724303">
                <a:moveTo>
                  <a:pt x="0" y="0"/>
                </a:moveTo>
                <a:lnTo>
                  <a:pt x="3956035" y="0"/>
                </a:lnTo>
                <a:lnTo>
                  <a:pt x="3956035" y="2724303"/>
                </a:lnTo>
                <a:lnTo>
                  <a:pt x="0" y="2724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6587" y="8071811"/>
            <a:ext cx="4218629" cy="2372979"/>
          </a:xfrm>
          <a:custGeom>
            <a:avLst/>
            <a:gdLst/>
            <a:ahLst/>
            <a:cxnLst/>
            <a:rect l="l" t="t" r="r" b="b"/>
            <a:pathLst>
              <a:path w="4218629" h="2372979">
                <a:moveTo>
                  <a:pt x="0" y="0"/>
                </a:moveTo>
                <a:lnTo>
                  <a:pt x="4218629" y="0"/>
                </a:lnTo>
                <a:lnTo>
                  <a:pt x="4218629" y="2372978"/>
                </a:lnTo>
                <a:lnTo>
                  <a:pt x="0" y="23729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161" b="-5350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1360" y="5000648"/>
            <a:ext cx="3113342" cy="2830342"/>
          </a:xfrm>
          <a:custGeom>
            <a:avLst/>
            <a:gdLst/>
            <a:ahLst/>
            <a:cxnLst/>
            <a:rect l="l" t="t" r="r" b="b"/>
            <a:pathLst>
              <a:path w="3113342" h="2830342">
                <a:moveTo>
                  <a:pt x="0" y="0"/>
                </a:moveTo>
                <a:lnTo>
                  <a:pt x="3113342" y="0"/>
                </a:lnTo>
                <a:lnTo>
                  <a:pt x="3113342" y="2830342"/>
                </a:lnTo>
                <a:lnTo>
                  <a:pt x="0" y="28303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03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88658" y="4744370"/>
            <a:ext cx="3173215" cy="2518739"/>
          </a:xfrm>
          <a:custGeom>
            <a:avLst/>
            <a:gdLst/>
            <a:ahLst/>
            <a:cxnLst/>
            <a:rect l="l" t="t" r="r" b="b"/>
            <a:pathLst>
              <a:path w="3173215" h="2518739">
                <a:moveTo>
                  <a:pt x="0" y="0"/>
                </a:moveTo>
                <a:lnTo>
                  <a:pt x="3173215" y="0"/>
                </a:lnTo>
                <a:lnTo>
                  <a:pt x="3173215" y="2518740"/>
                </a:lnTo>
                <a:lnTo>
                  <a:pt x="0" y="2518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25185" y="-25723"/>
            <a:ext cx="16185892" cy="1899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39"/>
              </a:lnSpc>
            </a:pPr>
            <a:r>
              <a:rPr lang="en-US" sz="110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Índice Glicêmico (IG)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C4B53AA-EBAA-91B5-B7EE-9FFEBADB57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507238"/>
              </p:ext>
            </p:extLst>
          </p:nvPr>
        </p:nvGraphicFramePr>
        <p:xfrm>
          <a:off x="8502466" y="2836083"/>
          <a:ext cx="9252132" cy="6217920"/>
        </p:xfrm>
        <a:graphic>
          <a:graphicData uri="http://schemas.openxmlformats.org/drawingml/2006/table">
            <a:tbl>
              <a:tblPr/>
              <a:tblGrid>
                <a:gridCol w="3084044">
                  <a:extLst>
                    <a:ext uri="{9D8B030D-6E8A-4147-A177-3AD203B41FA5}">
                      <a16:colId xmlns:a16="http://schemas.microsoft.com/office/drawing/2014/main" val="78518463"/>
                    </a:ext>
                  </a:extLst>
                </a:gridCol>
                <a:gridCol w="3084044">
                  <a:extLst>
                    <a:ext uri="{9D8B030D-6E8A-4147-A177-3AD203B41FA5}">
                      <a16:colId xmlns:a16="http://schemas.microsoft.com/office/drawing/2014/main" val="624831062"/>
                    </a:ext>
                  </a:extLst>
                </a:gridCol>
                <a:gridCol w="3084044">
                  <a:extLst>
                    <a:ext uri="{9D8B030D-6E8A-4147-A177-3AD203B41FA5}">
                      <a16:colId xmlns:a16="http://schemas.microsoft.com/office/drawing/2014/main" val="3501838873"/>
                    </a:ext>
                  </a:extLst>
                </a:gridCol>
              </a:tblGrid>
              <a:tr h="562516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IG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Classificação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Exemplos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085752"/>
                  </a:ext>
                </a:extLst>
              </a:tr>
              <a:tr h="984403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0–55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Baixo</a:t>
                      </a:r>
                      <a:endParaRPr lang="en-US" sz="3200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Lentilha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feijão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grão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-de-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bico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maçã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aveia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 integral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6994809"/>
                  </a:ext>
                </a:extLst>
              </a:tr>
              <a:tr h="984403">
                <a:tc>
                  <a:txBody>
                    <a:bodyPr/>
                    <a:lstStyle/>
                    <a:p>
                      <a:r>
                        <a:rPr lang="en-US" sz="3200">
                          <a:highlight>
                            <a:srgbClr val="FFFF00"/>
                          </a:highlight>
                        </a:rPr>
                        <a:t>56–69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highlight>
                            <a:srgbClr val="FFFF00"/>
                          </a:highlight>
                        </a:rPr>
                        <a:t>Médio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highlight>
                            <a:srgbClr val="FFFF00"/>
                          </a:highlight>
                        </a:rPr>
                        <a:t>Arroz integral, manga, batata-</a:t>
                      </a:r>
                      <a:r>
                        <a:rPr lang="en-US" sz="3200" dirty="0" err="1">
                          <a:highlight>
                            <a:srgbClr val="FFFF00"/>
                          </a:highlight>
                        </a:rPr>
                        <a:t>doce</a:t>
                      </a:r>
                      <a:endParaRPr lang="en-US" sz="3200" dirty="0"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679611"/>
                  </a:ext>
                </a:extLst>
              </a:tr>
              <a:tr h="1406290">
                <a:tc>
                  <a:txBody>
                    <a:bodyPr/>
                    <a:lstStyle/>
                    <a:p>
                      <a:r>
                        <a:rPr lang="en-US" sz="3200">
                          <a:highlight>
                            <a:srgbClr val="FF0000"/>
                          </a:highlight>
                        </a:rPr>
                        <a:t>70+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highlight>
                            <a:srgbClr val="FF0000"/>
                          </a:highlight>
                        </a:rPr>
                        <a:t>Alto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highlight>
                            <a:srgbClr val="FF0000"/>
                          </a:highlight>
                        </a:rPr>
                        <a:t>Pão </a:t>
                      </a:r>
                      <a:r>
                        <a:rPr lang="en-US" sz="3200" dirty="0" err="1">
                          <a:highlight>
                            <a:srgbClr val="FF0000"/>
                          </a:highlight>
                        </a:rPr>
                        <a:t>branco</a:t>
                      </a:r>
                      <a:r>
                        <a:rPr lang="en-US" sz="3200" dirty="0">
                          <a:highlight>
                            <a:srgbClr val="FF0000"/>
                          </a:highlight>
                        </a:rPr>
                        <a:t>, arroz </a:t>
                      </a:r>
                      <a:r>
                        <a:rPr lang="en-US" sz="3200" dirty="0" err="1">
                          <a:highlight>
                            <a:srgbClr val="FF0000"/>
                          </a:highlight>
                        </a:rPr>
                        <a:t>branco</a:t>
                      </a:r>
                      <a:r>
                        <a:rPr lang="en-US" sz="3200" dirty="0">
                          <a:highlight>
                            <a:srgbClr val="FF0000"/>
                          </a:highlight>
                        </a:rPr>
                        <a:t>, batata </a:t>
                      </a:r>
                      <a:r>
                        <a:rPr lang="en-US" sz="3200" dirty="0" err="1">
                          <a:highlight>
                            <a:srgbClr val="FF0000"/>
                          </a:highlight>
                        </a:rPr>
                        <a:t>inglesa</a:t>
                      </a:r>
                      <a:r>
                        <a:rPr lang="en-US" sz="3200" dirty="0">
                          <a:highlight>
                            <a:srgbClr val="FF0000"/>
                          </a:highlight>
                        </a:rPr>
                        <a:t>, </a:t>
                      </a:r>
                      <a:r>
                        <a:rPr lang="en-US" sz="3200" dirty="0" err="1">
                          <a:highlight>
                            <a:srgbClr val="FF0000"/>
                          </a:highlight>
                        </a:rPr>
                        <a:t>doces</a:t>
                      </a:r>
                      <a:r>
                        <a:rPr lang="en-US" sz="3200" dirty="0">
                          <a:highlight>
                            <a:srgbClr val="FF0000"/>
                          </a:highlight>
                        </a:rPr>
                        <a:t>, </a:t>
                      </a:r>
                      <a:r>
                        <a:rPr lang="en-US" sz="3200" dirty="0" err="1">
                          <a:highlight>
                            <a:srgbClr val="FF0000"/>
                          </a:highlight>
                        </a:rPr>
                        <a:t>refrigerantes</a:t>
                      </a:r>
                      <a:endParaRPr lang="en-US" sz="3200" dirty="0">
                        <a:highlight>
                          <a:srgbClr val="FF0000"/>
                        </a:highlight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722123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64293">
            <a:off x="8556328" y="287262"/>
            <a:ext cx="11183596" cy="12306571"/>
          </a:xfrm>
          <a:custGeom>
            <a:avLst/>
            <a:gdLst/>
            <a:ahLst/>
            <a:cxnLst/>
            <a:rect l="l" t="t" r="r" b="b"/>
            <a:pathLst>
              <a:path w="11183596" h="12306571">
                <a:moveTo>
                  <a:pt x="0" y="0"/>
                </a:moveTo>
                <a:lnTo>
                  <a:pt x="11183596" y="0"/>
                </a:lnTo>
                <a:lnTo>
                  <a:pt x="11183596" y="12306571"/>
                </a:lnTo>
                <a:lnTo>
                  <a:pt x="0" y="12306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412756" flipH="1">
            <a:off x="15294815" y="6088541"/>
            <a:ext cx="2633333" cy="5188834"/>
          </a:xfrm>
          <a:custGeom>
            <a:avLst/>
            <a:gdLst/>
            <a:ahLst/>
            <a:cxnLst/>
            <a:rect l="l" t="t" r="r" b="b"/>
            <a:pathLst>
              <a:path w="2633333" h="5188834">
                <a:moveTo>
                  <a:pt x="2633334" y="0"/>
                </a:moveTo>
                <a:lnTo>
                  <a:pt x="0" y="0"/>
                </a:lnTo>
                <a:lnTo>
                  <a:pt x="0" y="5188835"/>
                </a:lnTo>
                <a:lnTo>
                  <a:pt x="2633334" y="5188835"/>
                </a:lnTo>
                <a:lnTo>
                  <a:pt x="263333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29130" y="6970494"/>
            <a:ext cx="5587512" cy="1306081"/>
          </a:xfrm>
          <a:custGeom>
            <a:avLst/>
            <a:gdLst/>
            <a:ahLst/>
            <a:cxnLst/>
            <a:rect l="l" t="t" r="r" b="b"/>
            <a:pathLst>
              <a:path w="5587512" h="1306081">
                <a:moveTo>
                  <a:pt x="0" y="0"/>
                </a:moveTo>
                <a:lnTo>
                  <a:pt x="5587512" y="0"/>
                </a:lnTo>
                <a:lnTo>
                  <a:pt x="5587512" y="1306081"/>
                </a:lnTo>
                <a:lnTo>
                  <a:pt x="0" y="1306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5697" y="471138"/>
            <a:ext cx="1310986" cy="1273842"/>
          </a:xfrm>
          <a:custGeom>
            <a:avLst/>
            <a:gdLst/>
            <a:ahLst/>
            <a:cxnLst/>
            <a:rect l="l" t="t" r="r" b="b"/>
            <a:pathLst>
              <a:path w="1310986" h="1273842">
                <a:moveTo>
                  <a:pt x="0" y="0"/>
                </a:moveTo>
                <a:lnTo>
                  <a:pt x="1310986" y="0"/>
                </a:lnTo>
                <a:lnTo>
                  <a:pt x="1310986" y="1273842"/>
                </a:lnTo>
                <a:lnTo>
                  <a:pt x="0" y="1273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93962" y="1744980"/>
            <a:ext cx="3708329" cy="5933326"/>
          </a:xfrm>
          <a:custGeom>
            <a:avLst/>
            <a:gdLst/>
            <a:ahLst/>
            <a:cxnLst/>
            <a:rect l="l" t="t" r="r" b="b"/>
            <a:pathLst>
              <a:path w="3708329" h="5933326">
                <a:moveTo>
                  <a:pt x="0" y="0"/>
                </a:moveTo>
                <a:lnTo>
                  <a:pt x="3708328" y="0"/>
                </a:lnTo>
                <a:lnTo>
                  <a:pt x="3708328" y="5933326"/>
                </a:lnTo>
                <a:lnTo>
                  <a:pt x="0" y="5933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43035" y="1381900"/>
            <a:ext cx="8023901" cy="1133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51"/>
              </a:lnSpc>
            </a:pPr>
            <a:r>
              <a:rPr lang="en-US" sz="8399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Agua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704157"/>
            <a:ext cx="9914426" cy="5980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2" lvl="1" indent="-410206" algn="l">
              <a:lnSpc>
                <a:spcPts val="5319"/>
              </a:lnSpc>
              <a:buFont typeface="Arial"/>
              <a:buChar char="•"/>
            </a:pPr>
            <a:r>
              <a:rPr lang="en-US" sz="379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Hidratante natural – </a:t>
            </a:r>
          </a:p>
          <a:p>
            <a:pPr marL="820412" lvl="1" indent="-410206" algn="l">
              <a:lnSpc>
                <a:spcPts val="5319"/>
              </a:lnSpc>
              <a:buFont typeface="Arial"/>
              <a:buChar char="•"/>
            </a:pPr>
            <a:r>
              <a:rPr lang="en-US" sz="379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Regula a temperatura corporal – </a:t>
            </a:r>
          </a:p>
          <a:p>
            <a:pPr marL="820412" lvl="1" indent="-410206" algn="l">
              <a:lnSpc>
                <a:spcPts val="5319"/>
              </a:lnSpc>
              <a:buFont typeface="Arial"/>
              <a:buChar char="•"/>
            </a:pPr>
            <a:r>
              <a:rPr lang="en-US" sz="379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Ajuda na digestão – </a:t>
            </a:r>
          </a:p>
          <a:p>
            <a:pPr marL="820412" lvl="1" indent="-410206" algn="l">
              <a:lnSpc>
                <a:spcPts val="5319"/>
              </a:lnSpc>
              <a:buFont typeface="Arial"/>
              <a:buChar char="•"/>
            </a:pPr>
            <a:r>
              <a:rPr lang="en-US" sz="379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Elimina toxinas – </a:t>
            </a:r>
          </a:p>
          <a:p>
            <a:pPr marL="820412" lvl="1" indent="-410206" algn="l">
              <a:lnSpc>
                <a:spcPts val="5319"/>
              </a:lnSpc>
              <a:buFont typeface="Arial"/>
              <a:buChar char="•"/>
            </a:pPr>
            <a:r>
              <a:rPr lang="en-US" sz="379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Lubrifica articulações – </a:t>
            </a:r>
          </a:p>
          <a:p>
            <a:pPr marL="820412" lvl="1" indent="-410206" algn="l">
              <a:lnSpc>
                <a:spcPts val="5319"/>
              </a:lnSpc>
              <a:buFont typeface="Arial"/>
              <a:buChar char="•"/>
            </a:pPr>
            <a:r>
              <a:rPr lang="en-US" sz="379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Melhora a circulação – </a:t>
            </a:r>
          </a:p>
          <a:p>
            <a:pPr marL="820412" lvl="1" indent="-410206" algn="l">
              <a:lnSpc>
                <a:spcPts val="5319"/>
              </a:lnSpc>
              <a:buFont typeface="Arial"/>
              <a:buChar char="•"/>
            </a:pPr>
            <a:r>
              <a:rPr lang="en-US" sz="379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Favorece a saúde da pele –</a:t>
            </a:r>
          </a:p>
          <a:p>
            <a:pPr marL="820412" lvl="1" indent="-410206" algn="l">
              <a:lnSpc>
                <a:spcPts val="5319"/>
              </a:lnSpc>
              <a:buFont typeface="Arial"/>
              <a:buChar char="•"/>
            </a:pPr>
            <a:r>
              <a:rPr lang="en-US" sz="379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Energia e foco mental – </a:t>
            </a:r>
          </a:p>
          <a:p>
            <a:pPr algn="l">
              <a:lnSpc>
                <a:spcPts val="5319"/>
              </a:lnSpc>
            </a:pPr>
            <a:endParaRPr lang="en-US" sz="3799">
              <a:solidFill>
                <a:srgbClr val="1E1E1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Freeform 9"/>
          <p:cNvSpPr/>
          <p:nvPr/>
        </p:nvSpPr>
        <p:spPr>
          <a:xfrm rot="-8777307" flipH="1">
            <a:off x="9626459" y="-1355392"/>
            <a:ext cx="2633333" cy="5188834"/>
          </a:xfrm>
          <a:custGeom>
            <a:avLst/>
            <a:gdLst/>
            <a:ahLst/>
            <a:cxnLst/>
            <a:rect l="l" t="t" r="r" b="b"/>
            <a:pathLst>
              <a:path w="2633333" h="5188834">
                <a:moveTo>
                  <a:pt x="2633334" y="0"/>
                </a:moveTo>
                <a:lnTo>
                  <a:pt x="0" y="0"/>
                </a:lnTo>
                <a:lnTo>
                  <a:pt x="0" y="5188834"/>
                </a:lnTo>
                <a:lnTo>
                  <a:pt x="2633334" y="5188834"/>
                </a:lnTo>
                <a:lnTo>
                  <a:pt x="263333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2865" y="0"/>
            <a:ext cx="17622270" cy="10287000"/>
          </a:xfrm>
          <a:custGeom>
            <a:avLst/>
            <a:gdLst/>
            <a:ahLst/>
            <a:cxnLst/>
            <a:rect l="l" t="t" r="r" b="b"/>
            <a:pathLst>
              <a:path w="17622270" h="10287000">
                <a:moveTo>
                  <a:pt x="0" y="0"/>
                </a:moveTo>
                <a:lnTo>
                  <a:pt x="17622270" y="0"/>
                </a:lnTo>
                <a:lnTo>
                  <a:pt x="176222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29" b="-13681"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64293">
            <a:off x="8679855" y="3491835"/>
            <a:ext cx="11183596" cy="12306571"/>
          </a:xfrm>
          <a:custGeom>
            <a:avLst/>
            <a:gdLst/>
            <a:ahLst/>
            <a:cxnLst/>
            <a:rect l="l" t="t" r="r" b="b"/>
            <a:pathLst>
              <a:path w="11183596" h="12306571">
                <a:moveTo>
                  <a:pt x="0" y="0"/>
                </a:moveTo>
                <a:lnTo>
                  <a:pt x="11183596" y="0"/>
                </a:lnTo>
                <a:lnTo>
                  <a:pt x="11183596" y="12306570"/>
                </a:lnTo>
                <a:lnTo>
                  <a:pt x="0" y="12306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34034" y="1028700"/>
            <a:ext cx="6025266" cy="8229600"/>
            <a:chOff x="0" y="0"/>
            <a:chExt cx="8033687" cy="10972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5610" r="25610"/>
            <a:stretch>
              <a:fillRect/>
            </a:stretch>
          </p:blipFill>
          <p:spPr>
            <a:xfrm>
              <a:off x="0" y="0"/>
              <a:ext cx="8033687" cy="109728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7150288">
            <a:off x="8873833" y="-824588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7" y="0"/>
                </a:lnTo>
                <a:lnTo>
                  <a:pt x="3396627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23265" y="2477354"/>
            <a:ext cx="8023901" cy="974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6"/>
              </a:lnSpc>
            </a:pPr>
            <a:r>
              <a:rPr lang="en-US" sz="72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Linhaça</a:t>
            </a:r>
            <a:r>
              <a:rPr lang="en-US" sz="72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/ Chia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23265" y="4665072"/>
            <a:ext cx="8023901" cy="405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As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sementes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são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uma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excelente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fonte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fibra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solúveis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insolúveis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ômega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3,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ALA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além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vitaminas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complexo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B e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minerais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como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cobre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fósforo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, ferro,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potássio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cálcio,magnésio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manganês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selénio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ctr">
              <a:lnSpc>
                <a:spcPts val="4619"/>
              </a:lnSpc>
            </a:pPr>
            <a:endParaRPr lang="en-US" sz="3299" dirty="0">
              <a:solidFill>
                <a:srgbClr val="1E1E1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45697" y="471138"/>
            <a:ext cx="1310986" cy="1273842"/>
          </a:xfrm>
          <a:custGeom>
            <a:avLst/>
            <a:gdLst/>
            <a:ahLst/>
            <a:cxnLst/>
            <a:rect l="l" t="t" r="r" b="b"/>
            <a:pathLst>
              <a:path w="1310986" h="1273842">
                <a:moveTo>
                  <a:pt x="0" y="0"/>
                </a:moveTo>
                <a:lnTo>
                  <a:pt x="1310986" y="0"/>
                </a:lnTo>
                <a:lnTo>
                  <a:pt x="1310986" y="1273842"/>
                </a:lnTo>
                <a:lnTo>
                  <a:pt x="0" y="1273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825259">
            <a:off x="-218652" y="6714579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8" y="0"/>
                </a:lnTo>
                <a:lnTo>
                  <a:pt x="3396628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8B71E8-465D-7C1C-D4FB-9C8BFCC9C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461210"/>
              </p:ext>
            </p:extLst>
          </p:nvPr>
        </p:nvGraphicFramePr>
        <p:xfrm>
          <a:off x="1662452" y="1459642"/>
          <a:ext cx="15025347" cy="787485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008449">
                  <a:extLst>
                    <a:ext uri="{9D8B030D-6E8A-4147-A177-3AD203B41FA5}">
                      <a16:colId xmlns:a16="http://schemas.microsoft.com/office/drawing/2014/main" val="853216855"/>
                    </a:ext>
                  </a:extLst>
                </a:gridCol>
                <a:gridCol w="5008449">
                  <a:extLst>
                    <a:ext uri="{9D8B030D-6E8A-4147-A177-3AD203B41FA5}">
                      <a16:colId xmlns:a16="http://schemas.microsoft.com/office/drawing/2014/main" val="1675102020"/>
                    </a:ext>
                  </a:extLst>
                </a:gridCol>
                <a:gridCol w="5008449">
                  <a:extLst>
                    <a:ext uri="{9D8B030D-6E8A-4147-A177-3AD203B41FA5}">
                      <a16:colId xmlns:a16="http://schemas.microsoft.com/office/drawing/2014/main" val="3090861861"/>
                    </a:ext>
                  </a:extLst>
                </a:gridCol>
              </a:tblGrid>
              <a:tr h="430474">
                <a:tc>
                  <a:txBody>
                    <a:bodyPr/>
                    <a:lstStyle/>
                    <a:p>
                      <a:r>
                        <a:rPr lang="en-US" sz="2000"/>
                        <a:t>Característica</a:t>
                      </a:r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 b="1"/>
                        <a:t>Linhaça</a:t>
                      </a:r>
                      <a:endParaRPr lang="en-US" sz="2000"/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 b="1"/>
                        <a:t>Chia</a:t>
                      </a:r>
                      <a:endParaRPr lang="en-US" sz="2000"/>
                    </a:p>
                  </a:txBody>
                  <a:tcPr marL="64657" marR="64657" marT="32328" marB="32328" anchor="ctr"/>
                </a:tc>
                <a:extLst>
                  <a:ext uri="{0D108BD9-81ED-4DB2-BD59-A6C34878D82A}">
                    <a16:rowId xmlns:a16="http://schemas.microsoft.com/office/drawing/2014/main" val="1458371496"/>
                  </a:ext>
                </a:extLst>
              </a:tr>
              <a:tr h="430474">
                <a:tc>
                  <a:txBody>
                    <a:bodyPr/>
                    <a:lstStyle/>
                    <a:p>
                      <a:r>
                        <a:rPr lang="en-US" sz="2000" b="1"/>
                        <a:t>Nome científico</a:t>
                      </a:r>
                      <a:endParaRPr lang="en-US" sz="2000"/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Linum usitatissimum</a:t>
                      </a:r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Salvia hispanica</a:t>
                      </a:r>
                    </a:p>
                  </a:txBody>
                  <a:tcPr marL="64657" marR="64657" marT="32328" marB="32328" anchor="ctr"/>
                </a:tc>
                <a:extLst>
                  <a:ext uri="{0D108BD9-81ED-4DB2-BD59-A6C34878D82A}">
                    <a16:rowId xmlns:a16="http://schemas.microsoft.com/office/drawing/2014/main" val="3167061816"/>
                  </a:ext>
                </a:extLst>
              </a:tr>
              <a:tr h="1079587">
                <a:tc>
                  <a:txBody>
                    <a:bodyPr/>
                    <a:lstStyle/>
                    <a:p>
                      <a:r>
                        <a:rPr lang="en-US" sz="2000" b="1" dirty="0"/>
                        <a:t>Ômega-3 (ALA)</a:t>
                      </a:r>
                      <a:endParaRPr lang="en-US" sz="2000" dirty="0"/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Rica, mas precisa ser </a:t>
                      </a:r>
                      <a:r>
                        <a:rPr lang="en-US" sz="2000" b="1"/>
                        <a:t>moída</a:t>
                      </a:r>
                      <a:r>
                        <a:rPr lang="en-US" sz="2000"/>
                        <a:t> para liberar os nutrientes</a:t>
                      </a:r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Rica, e pode ser absorvida </a:t>
                      </a:r>
                      <a:r>
                        <a:rPr lang="en-US" sz="2000" b="1"/>
                        <a:t>mesmo inteira</a:t>
                      </a:r>
                      <a:endParaRPr lang="en-US" sz="2000"/>
                    </a:p>
                  </a:txBody>
                  <a:tcPr marL="64657" marR="64657" marT="32328" marB="32328" anchor="ctr"/>
                </a:tc>
                <a:extLst>
                  <a:ext uri="{0D108BD9-81ED-4DB2-BD59-A6C34878D82A}">
                    <a16:rowId xmlns:a16="http://schemas.microsoft.com/office/drawing/2014/main" val="1098795322"/>
                  </a:ext>
                </a:extLst>
              </a:tr>
              <a:tr h="755030">
                <a:tc>
                  <a:txBody>
                    <a:bodyPr/>
                    <a:lstStyle/>
                    <a:p>
                      <a:r>
                        <a:rPr lang="en-US" sz="2000" b="1"/>
                        <a:t>Fibras</a:t>
                      </a:r>
                      <a:endParaRPr lang="en-US" sz="2000"/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~27 g por 100 g</a:t>
                      </a:r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~34 g por 100 g (mais fibras que a linhaça)</a:t>
                      </a:r>
                    </a:p>
                  </a:txBody>
                  <a:tcPr marL="64657" marR="64657" marT="32328" marB="32328" anchor="ctr"/>
                </a:tc>
                <a:extLst>
                  <a:ext uri="{0D108BD9-81ED-4DB2-BD59-A6C34878D82A}">
                    <a16:rowId xmlns:a16="http://schemas.microsoft.com/office/drawing/2014/main" val="1770364491"/>
                  </a:ext>
                </a:extLst>
              </a:tr>
              <a:tr h="430474">
                <a:tc>
                  <a:txBody>
                    <a:bodyPr/>
                    <a:lstStyle/>
                    <a:p>
                      <a:r>
                        <a:rPr lang="en-US" sz="2000" b="1"/>
                        <a:t>Proteínas</a:t>
                      </a:r>
                      <a:endParaRPr lang="en-US" sz="2000"/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~18 g</a:t>
                      </a:r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~17 g</a:t>
                      </a:r>
                    </a:p>
                  </a:txBody>
                  <a:tcPr marL="64657" marR="64657" marT="32328" marB="32328" anchor="ctr"/>
                </a:tc>
                <a:extLst>
                  <a:ext uri="{0D108BD9-81ED-4DB2-BD59-A6C34878D82A}">
                    <a16:rowId xmlns:a16="http://schemas.microsoft.com/office/drawing/2014/main" val="1953305137"/>
                  </a:ext>
                </a:extLst>
              </a:tr>
              <a:tr h="430474">
                <a:tc>
                  <a:txBody>
                    <a:bodyPr/>
                    <a:lstStyle/>
                    <a:p>
                      <a:r>
                        <a:rPr lang="en-US" sz="2000" b="1"/>
                        <a:t>Minerais destaque</a:t>
                      </a:r>
                      <a:endParaRPr lang="en-US" sz="2000"/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Magnésio, fósforo, selênio</a:t>
                      </a:r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Cálcio, fósforo, ferro</a:t>
                      </a:r>
                    </a:p>
                  </a:txBody>
                  <a:tcPr marL="64657" marR="64657" marT="32328" marB="32328" anchor="ctr"/>
                </a:tc>
                <a:extLst>
                  <a:ext uri="{0D108BD9-81ED-4DB2-BD59-A6C34878D82A}">
                    <a16:rowId xmlns:a16="http://schemas.microsoft.com/office/drawing/2014/main" val="3127525194"/>
                  </a:ext>
                </a:extLst>
              </a:tr>
              <a:tr h="1404142">
                <a:tc>
                  <a:txBody>
                    <a:bodyPr/>
                    <a:lstStyle/>
                    <a:p>
                      <a:r>
                        <a:rPr lang="en-US" sz="2000" b="1"/>
                        <a:t>Compostos especiais</a:t>
                      </a:r>
                      <a:endParaRPr lang="en-US" sz="2000"/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 b="1"/>
                        <a:t>Lignanas</a:t>
                      </a:r>
                      <a:r>
                        <a:rPr lang="en-US" sz="2000"/>
                        <a:t> (ajudam no equilíbrio hormonal e saúde feminina)</a:t>
                      </a:r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 b="1"/>
                        <a:t>Gel mucilaginoso</a:t>
                      </a:r>
                      <a:r>
                        <a:rPr lang="en-US" sz="2000"/>
                        <a:t> (aumenta saciedade e regula glicemia)</a:t>
                      </a:r>
                    </a:p>
                  </a:txBody>
                  <a:tcPr marL="64657" marR="64657" marT="32328" marB="32328" anchor="ctr"/>
                </a:tc>
                <a:extLst>
                  <a:ext uri="{0D108BD9-81ED-4DB2-BD59-A6C34878D82A}">
                    <a16:rowId xmlns:a16="http://schemas.microsoft.com/office/drawing/2014/main" val="2971683698"/>
                  </a:ext>
                </a:extLst>
              </a:tr>
              <a:tr h="1404142">
                <a:tc>
                  <a:txBody>
                    <a:bodyPr/>
                    <a:lstStyle/>
                    <a:p>
                      <a:r>
                        <a:rPr lang="en-US" sz="2000" b="1"/>
                        <a:t>Como consumir</a:t>
                      </a:r>
                      <a:endParaRPr lang="en-US" sz="2000"/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Precisa ser </a:t>
                      </a:r>
                      <a:r>
                        <a:rPr lang="en-US" sz="2000" b="1"/>
                        <a:t>moída</a:t>
                      </a:r>
                      <a:r>
                        <a:rPr lang="en-US" sz="2000"/>
                        <a:t> ou em forma de óleo, senão passa intacta pelo intestino</a:t>
                      </a:r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Pode ser consumida </a:t>
                      </a:r>
                      <a:r>
                        <a:rPr lang="en-US" sz="2000" b="1"/>
                        <a:t>inteira, moída ou hidratada</a:t>
                      </a:r>
                      <a:endParaRPr lang="en-US" sz="2000"/>
                    </a:p>
                  </a:txBody>
                  <a:tcPr marL="64657" marR="64657" marT="32328" marB="32328" anchor="ctr"/>
                </a:tc>
                <a:extLst>
                  <a:ext uri="{0D108BD9-81ED-4DB2-BD59-A6C34878D82A}">
                    <a16:rowId xmlns:a16="http://schemas.microsoft.com/office/drawing/2014/main" val="62946958"/>
                  </a:ext>
                </a:extLst>
              </a:tr>
              <a:tr h="430474">
                <a:tc>
                  <a:txBody>
                    <a:bodyPr/>
                    <a:lstStyle/>
                    <a:p>
                      <a:r>
                        <a:rPr lang="en-US" sz="2000" b="1"/>
                        <a:t>Sabor</a:t>
                      </a:r>
                      <a:endParaRPr lang="en-US" sz="2000"/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Levemente amendoado</a:t>
                      </a:r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Neutro, fácil de misturar</a:t>
                      </a:r>
                    </a:p>
                  </a:txBody>
                  <a:tcPr marL="64657" marR="64657" marT="32328" marB="32328" anchor="ctr"/>
                </a:tc>
                <a:extLst>
                  <a:ext uri="{0D108BD9-81ED-4DB2-BD59-A6C34878D82A}">
                    <a16:rowId xmlns:a16="http://schemas.microsoft.com/office/drawing/2014/main" val="1891832062"/>
                  </a:ext>
                </a:extLst>
              </a:tr>
              <a:tr h="1079587">
                <a:tc>
                  <a:txBody>
                    <a:bodyPr/>
                    <a:lstStyle/>
                    <a:p>
                      <a:r>
                        <a:rPr lang="en-US" sz="2000" b="1"/>
                        <a:t>Efeito digestivo</a:t>
                      </a:r>
                      <a:endParaRPr lang="en-US" sz="2000"/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Melhora intestino com fibras insolúveis</a:t>
                      </a:r>
                    </a:p>
                  </a:txBody>
                  <a:tcPr marL="64657" marR="64657" marT="32328" marB="32328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Forma gel → </a:t>
                      </a:r>
                      <a:r>
                        <a:rPr lang="en-US" sz="2000" dirty="0" err="1"/>
                        <a:t>ótimo</a:t>
                      </a:r>
                      <a:r>
                        <a:rPr lang="en-US" sz="2000" dirty="0"/>
                        <a:t> para </a:t>
                      </a:r>
                      <a:r>
                        <a:rPr lang="en-US" sz="2000" dirty="0" err="1"/>
                        <a:t>prisão</a:t>
                      </a:r>
                      <a:r>
                        <a:rPr lang="en-US" sz="2000" dirty="0"/>
                        <a:t> de </a:t>
                      </a:r>
                      <a:r>
                        <a:rPr lang="en-US" sz="2000" dirty="0" err="1"/>
                        <a:t>ventre</a:t>
                      </a:r>
                      <a:r>
                        <a:rPr lang="en-US" sz="2000" dirty="0"/>
                        <a:t> e </a:t>
                      </a:r>
                      <a:r>
                        <a:rPr lang="en-US" sz="2000" dirty="0" err="1"/>
                        <a:t>saciedade</a:t>
                      </a:r>
                      <a:endParaRPr lang="en-US" sz="2000" dirty="0"/>
                    </a:p>
                  </a:txBody>
                  <a:tcPr marL="64657" marR="64657" marT="32328" marB="32328" anchor="ctr"/>
                </a:tc>
                <a:extLst>
                  <a:ext uri="{0D108BD9-81ED-4DB2-BD59-A6C34878D82A}">
                    <a16:rowId xmlns:a16="http://schemas.microsoft.com/office/drawing/2014/main" val="56329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1660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563922">
            <a:off x="8767500" y="848130"/>
            <a:ext cx="11183596" cy="12306571"/>
          </a:xfrm>
          <a:custGeom>
            <a:avLst/>
            <a:gdLst/>
            <a:ahLst/>
            <a:cxnLst/>
            <a:rect l="l" t="t" r="r" b="b"/>
            <a:pathLst>
              <a:path w="11183596" h="12306571">
                <a:moveTo>
                  <a:pt x="0" y="0"/>
                </a:moveTo>
                <a:lnTo>
                  <a:pt x="11183596" y="0"/>
                </a:lnTo>
                <a:lnTo>
                  <a:pt x="11183596" y="12306570"/>
                </a:lnTo>
                <a:lnTo>
                  <a:pt x="0" y="12306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6107" y="391779"/>
            <a:ext cx="1310986" cy="1273842"/>
          </a:xfrm>
          <a:custGeom>
            <a:avLst/>
            <a:gdLst/>
            <a:ahLst/>
            <a:cxnLst/>
            <a:rect l="l" t="t" r="r" b="b"/>
            <a:pathLst>
              <a:path w="1310986" h="1273842">
                <a:moveTo>
                  <a:pt x="0" y="0"/>
                </a:moveTo>
                <a:lnTo>
                  <a:pt x="1310987" y="0"/>
                </a:lnTo>
                <a:lnTo>
                  <a:pt x="1310987" y="1273842"/>
                </a:lnTo>
                <a:lnTo>
                  <a:pt x="0" y="12738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50288">
            <a:off x="11515963" y="-903947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8" y="0"/>
                </a:lnTo>
                <a:lnTo>
                  <a:pt x="3396628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795085">
            <a:off x="15156073" y="4564521"/>
            <a:ext cx="5002144" cy="5692340"/>
          </a:xfrm>
          <a:custGeom>
            <a:avLst/>
            <a:gdLst/>
            <a:ahLst/>
            <a:cxnLst/>
            <a:rect l="l" t="t" r="r" b="b"/>
            <a:pathLst>
              <a:path w="5002144" h="5692340">
                <a:moveTo>
                  <a:pt x="0" y="0"/>
                </a:moveTo>
                <a:lnTo>
                  <a:pt x="5002144" y="0"/>
                </a:lnTo>
                <a:lnTo>
                  <a:pt x="5002144" y="5692339"/>
                </a:lnTo>
                <a:lnTo>
                  <a:pt x="0" y="56923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38896" y="2833170"/>
            <a:ext cx="4070007" cy="5970671"/>
          </a:xfrm>
          <a:custGeom>
            <a:avLst/>
            <a:gdLst/>
            <a:ahLst/>
            <a:cxnLst/>
            <a:rect l="l" t="t" r="r" b="b"/>
            <a:pathLst>
              <a:path w="4070007" h="5970671">
                <a:moveTo>
                  <a:pt x="0" y="0"/>
                </a:moveTo>
                <a:lnTo>
                  <a:pt x="4070007" y="0"/>
                </a:lnTo>
                <a:lnTo>
                  <a:pt x="4070007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2221230"/>
            <a:ext cx="10325720" cy="714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Não somos de nós mesmos.</a:t>
            </a:r>
            <a:r>
              <a:rPr lang="en-US" sz="299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Fomos comprados por alto preço, os próprios sofrimentos e morte do Filho de Deus. Caso pudéssemos compreender isto, e o avaliássemos plenamente, experimentaríamos </a:t>
            </a:r>
            <a:r>
              <a:rPr lang="en-US" sz="2999" b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uma grande responsabilidade a pesar sobre nós quanto a manter-nos no melhor estado de saúde, a fim de prestar a Deus um serviço perfeito. </a:t>
            </a:r>
            <a:r>
              <a:rPr lang="en-US" sz="2999" i="1">
                <a:solidFill>
                  <a:srgbClr val="1E1E1E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Quando, porém, seguimos qualquer direção que nos gasta a vitalidade, diminui a força ou obscurece o intelecto, pecamos contra Deus.</a:t>
            </a:r>
            <a:r>
              <a:rPr lang="en-US" sz="299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Ao seguirmos essa orientação não O glorificamos no corpo e no espírito, que Lhe pertencem, mas estamos cometendo grande erro aos Seus olhos.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Testemunhos Seletos - Volume 1- Cap. 35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64293">
            <a:off x="8679855" y="3491835"/>
            <a:ext cx="11183596" cy="12306571"/>
          </a:xfrm>
          <a:custGeom>
            <a:avLst/>
            <a:gdLst/>
            <a:ahLst/>
            <a:cxnLst/>
            <a:rect l="l" t="t" r="r" b="b"/>
            <a:pathLst>
              <a:path w="11183596" h="12306571">
                <a:moveTo>
                  <a:pt x="0" y="0"/>
                </a:moveTo>
                <a:lnTo>
                  <a:pt x="11183596" y="0"/>
                </a:lnTo>
                <a:lnTo>
                  <a:pt x="11183596" y="12306570"/>
                </a:lnTo>
                <a:lnTo>
                  <a:pt x="0" y="12306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34034" y="1028700"/>
            <a:ext cx="6025266" cy="8229600"/>
            <a:chOff x="0" y="0"/>
            <a:chExt cx="8033687" cy="10972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5564" r="25564"/>
            <a:stretch>
              <a:fillRect/>
            </a:stretch>
          </p:blipFill>
          <p:spPr>
            <a:xfrm>
              <a:off x="0" y="0"/>
              <a:ext cx="8033687" cy="109728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7150288">
            <a:off x="8873833" y="-824588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7" y="0"/>
                </a:lnTo>
                <a:lnTo>
                  <a:pt x="3396627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044876" y="2227277"/>
            <a:ext cx="8023901" cy="974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6"/>
              </a:lnSpc>
            </a:pPr>
            <a:r>
              <a:rPr lang="en-US" sz="72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Alho</a:t>
            </a:r>
          </a:p>
        </p:txBody>
      </p:sp>
      <p:sp>
        <p:nvSpPr>
          <p:cNvPr id="7" name="Freeform 7"/>
          <p:cNvSpPr/>
          <p:nvPr/>
        </p:nvSpPr>
        <p:spPr>
          <a:xfrm>
            <a:off x="1145697" y="471138"/>
            <a:ext cx="1310986" cy="1273842"/>
          </a:xfrm>
          <a:custGeom>
            <a:avLst/>
            <a:gdLst/>
            <a:ahLst/>
            <a:cxnLst/>
            <a:rect l="l" t="t" r="r" b="b"/>
            <a:pathLst>
              <a:path w="1310986" h="1273842">
                <a:moveTo>
                  <a:pt x="0" y="0"/>
                </a:moveTo>
                <a:lnTo>
                  <a:pt x="1310986" y="0"/>
                </a:lnTo>
                <a:lnTo>
                  <a:pt x="1310986" y="1273842"/>
                </a:lnTo>
                <a:lnTo>
                  <a:pt x="0" y="1273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825259">
            <a:off x="-218652" y="6714579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8" y="0"/>
                </a:lnTo>
                <a:lnTo>
                  <a:pt x="3396628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4401312"/>
            <a:ext cx="9192718" cy="2551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7"/>
              </a:lnSpc>
              <a:spcBef>
                <a:spcPct val="0"/>
              </a:spcBef>
            </a:pPr>
            <a:r>
              <a:rPr lang="en-US" sz="39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•A </a:t>
            </a:r>
            <a:r>
              <a:rPr lang="en-US" sz="39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alicina</a:t>
            </a:r>
            <a:r>
              <a:rPr lang="en-US" sz="39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que </a:t>
            </a:r>
            <a:r>
              <a:rPr lang="en-US" sz="39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é</a:t>
            </a:r>
            <a:r>
              <a:rPr lang="en-US" sz="39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um </a:t>
            </a:r>
            <a:r>
              <a:rPr lang="en-US" sz="39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fitoquímico</a:t>
            </a:r>
            <a:r>
              <a:rPr lang="en-US" sz="39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</a:t>
            </a:r>
            <a:r>
              <a:rPr lang="en-US" sz="39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no </a:t>
            </a:r>
            <a:r>
              <a:rPr lang="en-US" sz="39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alho</a:t>
            </a:r>
            <a:r>
              <a:rPr lang="en-US" sz="39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39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tem</a:t>
            </a:r>
            <a:r>
              <a:rPr lang="en-US" sz="39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ação</a:t>
            </a:r>
            <a:r>
              <a:rPr lang="en-US" sz="39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anti-</a:t>
            </a:r>
            <a:r>
              <a:rPr lang="en-US" sz="39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inflamatória</a:t>
            </a:r>
            <a:r>
              <a:rPr lang="en-US" sz="39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comparada</a:t>
            </a:r>
            <a:r>
              <a:rPr lang="en-US" sz="39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com o </a:t>
            </a:r>
            <a:r>
              <a:rPr lang="en-US" sz="39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ibrupofeno</a:t>
            </a:r>
            <a:r>
              <a:rPr lang="en-US" sz="39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e </a:t>
            </a:r>
            <a:r>
              <a:rPr lang="en-US" sz="39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potente</a:t>
            </a:r>
            <a:r>
              <a:rPr lang="en-US" sz="39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antioxidante</a:t>
            </a:r>
            <a:r>
              <a:rPr lang="en-US" sz="39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64293">
            <a:off x="2114299" y="5206649"/>
            <a:ext cx="11183596" cy="12306571"/>
          </a:xfrm>
          <a:custGeom>
            <a:avLst/>
            <a:gdLst/>
            <a:ahLst/>
            <a:cxnLst/>
            <a:rect l="l" t="t" r="r" b="b"/>
            <a:pathLst>
              <a:path w="11183596" h="12306571">
                <a:moveTo>
                  <a:pt x="0" y="0"/>
                </a:moveTo>
                <a:lnTo>
                  <a:pt x="11183597" y="0"/>
                </a:lnTo>
                <a:lnTo>
                  <a:pt x="11183597" y="12306570"/>
                </a:lnTo>
                <a:lnTo>
                  <a:pt x="0" y="12306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34034" y="1028700"/>
            <a:ext cx="6025266" cy="8229600"/>
            <a:chOff x="0" y="0"/>
            <a:chExt cx="8033687" cy="10972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5564" r="25564"/>
            <a:stretch>
              <a:fillRect/>
            </a:stretch>
          </p:blipFill>
          <p:spPr>
            <a:xfrm>
              <a:off x="0" y="0"/>
              <a:ext cx="8033687" cy="109728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7150288">
            <a:off x="8523104" y="-1681995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7" y="0"/>
                </a:lnTo>
                <a:lnTo>
                  <a:pt x="3396627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97516" y="2191220"/>
            <a:ext cx="8023901" cy="1575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7"/>
              </a:lnSpc>
            </a:pPr>
            <a:r>
              <a:rPr lang="en-US" sz="59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Bebida de Alho com limão</a:t>
            </a:r>
          </a:p>
        </p:txBody>
      </p:sp>
      <p:sp>
        <p:nvSpPr>
          <p:cNvPr id="7" name="Freeform 7"/>
          <p:cNvSpPr/>
          <p:nvPr/>
        </p:nvSpPr>
        <p:spPr>
          <a:xfrm>
            <a:off x="1145697" y="471138"/>
            <a:ext cx="1310986" cy="1273842"/>
          </a:xfrm>
          <a:custGeom>
            <a:avLst/>
            <a:gdLst/>
            <a:ahLst/>
            <a:cxnLst/>
            <a:rect l="l" t="t" r="r" b="b"/>
            <a:pathLst>
              <a:path w="1310986" h="1273842">
                <a:moveTo>
                  <a:pt x="0" y="0"/>
                </a:moveTo>
                <a:lnTo>
                  <a:pt x="1310986" y="0"/>
                </a:lnTo>
                <a:lnTo>
                  <a:pt x="1310986" y="1273842"/>
                </a:lnTo>
                <a:lnTo>
                  <a:pt x="0" y="1273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825259">
            <a:off x="-101225" y="6734854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8" y="0"/>
                </a:lnTo>
                <a:lnTo>
                  <a:pt x="3396628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97516" y="4174541"/>
            <a:ext cx="9192718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7"/>
              </a:lnSpc>
              <a:spcBef>
                <a:spcPct val="0"/>
              </a:spcBef>
            </a:pPr>
            <a:endParaRPr dirty="0"/>
          </a:p>
          <a:p>
            <a:pPr algn="l">
              <a:lnSpc>
                <a:spcPts val="4017"/>
              </a:lnSpc>
              <a:spcBef>
                <a:spcPct val="0"/>
              </a:spcBef>
            </a:pPr>
            <a:r>
              <a:rPr lang="en-US" sz="3900" dirty="0">
                <a:latin typeface="Montserrat Bold"/>
                <a:ea typeface="Montserrat Bold"/>
                <a:cs typeface="Montserrat Bold"/>
                <a:sym typeface="Montserrat Bold"/>
              </a:rPr>
              <a:t>• 2 </a:t>
            </a:r>
            <a:r>
              <a:rPr lang="en-US" sz="3900" dirty="0" err="1">
                <a:latin typeface="Montserrat Bold"/>
                <a:ea typeface="Montserrat Bold"/>
                <a:cs typeface="Montserrat Bold"/>
                <a:sym typeface="Montserrat Bold"/>
              </a:rPr>
              <a:t>dentes</a:t>
            </a:r>
            <a:r>
              <a:rPr lang="en-US" sz="3900" dirty="0"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900" dirty="0" err="1">
                <a:latin typeface="Montserrat Bold"/>
                <a:ea typeface="Montserrat Bold"/>
                <a:cs typeface="Montserrat Bold"/>
                <a:sym typeface="Montserrat Bold"/>
              </a:rPr>
              <a:t>alho</a:t>
            </a:r>
            <a:r>
              <a:rPr lang="en-US" sz="3900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00" dirty="0" err="1">
                <a:latin typeface="Montserrat Bold"/>
                <a:ea typeface="Montserrat Bold"/>
                <a:cs typeface="Montserrat Bold"/>
                <a:sym typeface="Montserrat Bold"/>
              </a:rPr>
              <a:t>pequeno</a:t>
            </a:r>
            <a:endParaRPr lang="en-US" sz="3900" dirty="0"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4017"/>
              </a:lnSpc>
              <a:spcBef>
                <a:spcPct val="0"/>
              </a:spcBef>
            </a:pPr>
            <a:r>
              <a:rPr lang="en-US" sz="3900" dirty="0">
                <a:latin typeface="Montserrat Bold"/>
                <a:ea typeface="Montserrat Bold"/>
                <a:cs typeface="Montserrat Bold"/>
                <a:sym typeface="Montserrat Bold"/>
              </a:rPr>
              <a:t>• 1 </a:t>
            </a:r>
            <a:r>
              <a:rPr lang="en-US" sz="3900" dirty="0" err="1">
                <a:latin typeface="Montserrat Bold"/>
                <a:ea typeface="Montserrat Bold"/>
                <a:cs typeface="Montserrat Bold"/>
                <a:sym typeface="Montserrat Bold"/>
              </a:rPr>
              <a:t>colher</a:t>
            </a:r>
            <a:r>
              <a:rPr lang="en-US" sz="3900" dirty="0"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900" dirty="0" err="1">
                <a:latin typeface="Montserrat Bold"/>
                <a:ea typeface="Montserrat Bold"/>
                <a:cs typeface="Montserrat Bold"/>
                <a:sym typeface="Montserrat Bold"/>
              </a:rPr>
              <a:t>sopa</a:t>
            </a:r>
            <a:r>
              <a:rPr lang="en-US" sz="3900" dirty="0"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900" dirty="0" err="1">
                <a:latin typeface="Montserrat Bold"/>
                <a:ea typeface="Montserrat Bold"/>
                <a:cs typeface="Montserrat Bold"/>
                <a:sym typeface="Montserrat Bold"/>
              </a:rPr>
              <a:t>suco</a:t>
            </a:r>
            <a:r>
              <a:rPr lang="en-US" sz="3900" dirty="0"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900" dirty="0" err="1">
                <a:latin typeface="Montserrat Bold"/>
                <a:ea typeface="Montserrat Bold"/>
                <a:cs typeface="Montserrat Bold"/>
                <a:sym typeface="Montserrat Bold"/>
              </a:rPr>
              <a:t>limão</a:t>
            </a:r>
            <a:endParaRPr lang="en-US" sz="3900" dirty="0"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4017"/>
              </a:lnSpc>
              <a:spcBef>
                <a:spcPct val="0"/>
              </a:spcBef>
            </a:pPr>
            <a:r>
              <a:rPr lang="en-US" sz="3900" dirty="0">
                <a:latin typeface="Montserrat Bold"/>
                <a:ea typeface="Montserrat Bold"/>
                <a:cs typeface="Montserrat Bold"/>
                <a:sym typeface="Montserrat Bold"/>
              </a:rPr>
              <a:t>• 110 ml de </a:t>
            </a:r>
            <a:r>
              <a:rPr lang="en-US" sz="3900" dirty="0" err="1">
                <a:latin typeface="Montserrat Bold"/>
                <a:ea typeface="Montserrat Bold"/>
                <a:cs typeface="Montserrat Bold"/>
                <a:sym typeface="Montserrat Bold"/>
              </a:rPr>
              <a:t>água</a:t>
            </a:r>
            <a:endParaRPr lang="en-US" sz="3900" dirty="0"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4017"/>
              </a:lnSpc>
              <a:spcBef>
                <a:spcPct val="0"/>
              </a:spcBef>
            </a:pPr>
            <a:r>
              <a:rPr lang="en-US" sz="3900" dirty="0">
                <a:latin typeface="Montserrat Bold"/>
                <a:ea typeface="Montserrat Bold"/>
                <a:cs typeface="Montserrat Bold"/>
                <a:sym typeface="Montserrat Bold"/>
              </a:rPr>
              <a:t>• Bater no </a:t>
            </a:r>
            <a:r>
              <a:rPr lang="en-US" sz="3900" dirty="0" err="1">
                <a:latin typeface="Montserrat Bold"/>
                <a:ea typeface="Montserrat Bold"/>
                <a:cs typeface="Montserrat Bold"/>
                <a:sym typeface="Montserrat Bold"/>
              </a:rPr>
              <a:t>liquidificador</a:t>
            </a:r>
            <a:r>
              <a:rPr lang="en-US" sz="3900" dirty="0">
                <a:latin typeface="Montserrat Bold"/>
                <a:ea typeface="Montserrat Bold"/>
                <a:cs typeface="Montserrat Bold"/>
                <a:sym typeface="Montserrat Bold"/>
              </a:rPr>
              <a:t>  e </a:t>
            </a:r>
            <a:r>
              <a:rPr lang="en-US" sz="3900" dirty="0" err="1">
                <a:latin typeface="Montserrat Bold"/>
                <a:ea typeface="Montserrat Bold"/>
                <a:cs typeface="Montserrat Bold"/>
                <a:sym typeface="Montserrat Bold"/>
              </a:rPr>
              <a:t>tomar</a:t>
            </a:r>
            <a:r>
              <a:rPr lang="en-US" sz="3900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00" dirty="0" err="1">
                <a:latin typeface="Montserrat Bold"/>
                <a:ea typeface="Montserrat Bold"/>
                <a:cs typeface="Montserrat Bold"/>
                <a:sym typeface="Montserrat Bold"/>
              </a:rPr>
              <a:t>durante</a:t>
            </a:r>
            <a:r>
              <a:rPr lang="en-US" sz="3900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00" dirty="0" err="1">
                <a:latin typeface="Montserrat Bold"/>
                <a:ea typeface="Montserrat Bold"/>
                <a:cs typeface="Montserrat Bold"/>
                <a:sym typeface="Montserrat Bold"/>
              </a:rPr>
              <a:t>á</a:t>
            </a:r>
            <a:r>
              <a:rPr lang="en-US" sz="3900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00" dirty="0" err="1">
                <a:latin typeface="Montserrat Bold"/>
                <a:ea typeface="Montserrat Bold"/>
                <a:cs typeface="Montserrat Bold"/>
                <a:sym typeface="Montserrat Bold"/>
              </a:rPr>
              <a:t>refeição</a:t>
            </a:r>
            <a:r>
              <a:rPr lang="en-US" sz="3900" dirty="0">
                <a:latin typeface="Montserrat Bold"/>
                <a:ea typeface="Montserrat Bold"/>
                <a:cs typeface="Montserrat Bold"/>
                <a:sym typeface="Montserrat Bold"/>
              </a:rPr>
              <a:t>  </a:t>
            </a:r>
          </a:p>
          <a:p>
            <a:pPr algn="l">
              <a:lnSpc>
                <a:spcPts val="4017"/>
              </a:lnSpc>
              <a:spcBef>
                <a:spcPct val="0"/>
              </a:spcBef>
            </a:pPr>
            <a:endParaRPr lang="en-US" sz="3900" dirty="0"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64293">
            <a:off x="-858798" y="4112576"/>
            <a:ext cx="11183596" cy="12306571"/>
          </a:xfrm>
          <a:custGeom>
            <a:avLst/>
            <a:gdLst/>
            <a:ahLst/>
            <a:cxnLst/>
            <a:rect l="l" t="t" r="r" b="b"/>
            <a:pathLst>
              <a:path w="11183596" h="12306571">
                <a:moveTo>
                  <a:pt x="0" y="0"/>
                </a:moveTo>
                <a:lnTo>
                  <a:pt x="11183597" y="0"/>
                </a:lnTo>
                <a:lnTo>
                  <a:pt x="11183597" y="12306571"/>
                </a:lnTo>
                <a:lnTo>
                  <a:pt x="0" y="12306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859220" y="1028700"/>
            <a:ext cx="6025266" cy="8229600"/>
            <a:chOff x="0" y="0"/>
            <a:chExt cx="8033687" cy="10972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8213" r="23007"/>
            <a:stretch>
              <a:fillRect/>
            </a:stretch>
          </p:blipFill>
          <p:spPr>
            <a:xfrm>
              <a:off x="0" y="0"/>
              <a:ext cx="8033687" cy="109728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7150288">
            <a:off x="10160906" y="-1014883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7" y="0"/>
                </a:lnTo>
                <a:lnTo>
                  <a:pt x="3396627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25983" y="1371770"/>
            <a:ext cx="9018467" cy="80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7"/>
              </a:lnSpc>
            </a:pPr>
            <a:r>
              <a:rPr lang="en-US" sz="59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Combater Resfriados</a:t>
            </a:r>
          </a:p>
        </p:txBody>
      </p:sp>
      <p:sp>
        <p:nvSpPr>
          <p:cNvPr id="7" name="Freeform 7"/>
          <p:cNvSpPr/>
          <p:nvPr/>
        </p:nvSpPr>
        <p:spPr>
          <a:xfrm>
            <a:off x="168676" y="280843"/>
            <a:ext cx="1310986" cy="1273842"/>
          </a:xfrm>
          <a:custGeom>
            <a:avLst/>
            <a:gdLst/>
            <a:ahLst/>
            <a:cxnLst/>
            <a:rect l="l" t="t" r="r" b="b"/>
            <a:pathLst>
              <a:path w="1310986" h="1273842">
                <a:moveTo>
                  <a:pt x="0" y="0"/>
                </a:moveTo>
                <a:lnTo>
                  <a:pt x="1310986" y="0"/>
                </a:lnTo>
                <a:lnTo>
                  <a:pt x="1310986" y="1273842"/>
                </a:lnTo>
                <a:lnTo>
                  <a:pt x="0" y="1273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98105">
            <a:off x="8014037" y="7952171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7" y="0"/>
                </a:lnTo>
                <a:lnTo>
                  <a:pt x="3396627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4153" y="2986082"/>
            <a:ext cx="11305067" cy="628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• Tomar 3 x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ao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ajudar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no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resfriado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/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dor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no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corpo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/ gripe forte</a:t>
            </a:r>
          </a:p>
          <a:p>
            <a:pPr algn="l">
              <a:lnSpc>
                <a:spcPts val="3502"/>
              </a:lnSpc>
            </a:pP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￭ Suco de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limão</a:t>
            </a:r>
            <a:endParaRPr lang="en-US" sz="3400" b="1" dirty="0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502"/>
              </a:lnSpc>
            </a:pP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￭ Alho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amassado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(1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2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dentes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)</a:t>
            </a:r>
          </a:p>
          <a:p>
            <a:pPr algn="l">
              <a:lnSpc>
                <a:spcPts val="3502"/>
              </a:lnSpc>
            </a:pP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￭ 1/4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colher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cha de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gengibre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fresco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pó</a:t>
            </a:r>
            <a:endParaRPr lang="en-US" sz="3400" b="1" dirty="0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502"/>
              </a:lnSpc>
            </a:pP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￭ Uma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gota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óleo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malaleuca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eucalipto</a:t>
            </a:r>
            <a:endParaRPr lang="en-US" sz="3400" b="1" dirty="0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502"/>
              </a:lnSpc>
            </a:pP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￭ 1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colher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chá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mel (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gosto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)</a:t>
            </a:r>
          </a:p>
          <a:p>
            <a:pPr algn="l">
              <a:lnSpc>
                <a:spcPts val="3502"/>
              </a:lnSpc>
            </a:pP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￭ 1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colher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chá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pimenta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caiena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pó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opcional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)</a:t>
            </a:r>
          </a:p>
          <a:p>
            <a:pPr algn="l">
              <a:lnSpc>
                <a:spcPts val="3502"/>
              </a:lnSpc>
            </a:pPr>
            <a:endParaRPr lang="en-US" sz="3400" b="1" dirty="0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502"/>
              </a:lnSpc>
            </a:pP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￭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Despeje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1/2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xicara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água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quente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sobre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os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ingredients 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deixe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infusão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por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5-10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minutos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antes de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beber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algn="l">
              <a:lnSpc>
                <a:spcPts val="3502"/>
              </a:lnSpc>
              <a:spcBef>
                <a:spcPct val="0"/>
              </a:spcBef>
            </a:pPr>
            <a:endParaRPr lang="en-US" sz="3400" b="1" dirty="0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64293">
            <a:off x="3673339" y="2706875"/>
            <a:ext cx="11183596" cy="12306571"/>
          </a:xfrm>
          <a:custGeom>
            <a:avLst/>
            <a:gdLst/>
            <a:ahLst/>
            <a:cxnLst/>
            <a:rect l="l" t="t" r="r" b="b"/>
            <a:pathLst>
              <a:path w="11183596" h="12306571">
                <a:moveTo>
                  <a:pt x="0" y="0"/>
                </a:moveTo>
                <a:lnTo>
                  <a:pt x="11183596" y="0"/>
                </a:lnTo>
                <a:lnTo>
                  <a:pt x="11183596" y="12306571"/>
                </a:lnTo>
                <a:lnTo>
                  <a:pt x="0" y="12306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524399" y="1767555"/>
            <a:ext cx="8115300" cy="8229600"/>
            <a:chOff x="0" y="0"/>
            <a:chExt cx="10820400" cy="10972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6331" r="29078"/>
            <a:stretch>
              <a:fillRect/>
            </a:stretch>
          </p:blipFill>
          <p:spPr>
            <a:xfrm>
              <a:off x="0" y="0"/>
              <a:ext cx="10820400" cy="109728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7150288">
            <a:off x="13453194" y="-1431918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7" y="0"/>
                </a:lnTo>
                <a:lnTo>
                  <a:pt x="3396627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676" y="280843"/>
            <a:ext cx="1310986" cy="1273842"/>
          </a:xfrm>
          <a:custGeom>
            <a:avLst/>
            <a:gdLst/>
            <a:ahLst/>
            <a:cxnLst/>
            <a:rect l="l" t="t" r="r" b="b"/>
            <a:pathLst>
              <a:path w="1310986" h="1273842">
                <a:moveTo>
                  <a:pt x="0" y="0"/>
                </a:moveTo>
                <a:lnTo>
                  <a:pt x="1310986" y="0"/>
                </a:lnTo>
                <a:lnTo>
                  <a:pt x="1310986" y="1273842"/>
                </a:lnTo>
                <a:lnTo>
                  <a:pt x="0" y="1273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98105">
            <a:off x="7151214" y="6927514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7" y="0"/>
                </a:lnTo>
                <a:lnTo>
                  <a:pt x="3396627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46033" y="1649935"/>
            <a:ext cx="10090225" cy="1575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7"/>
              </a:lnSpc>
            </a:pPr>
            <a:r>
              <a:rPr lang="en-US" sz="59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Cebola</a:t>
            </a:r>
          </a:p>
          <a:p>
            <a:pPr algn="l">
              <a:lnSpc>
                <a:spcPts val="6077"/>
              </a:lnSpc>
            </a:pPr>
            <a:r>
              <a:rPr lang="en-US" sz="59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Caldo anti-inflamatório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46033" y="3974719"/>
            <a:ext cx="8978366" cy="5834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￭1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cebola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media </a:t>
            </a:r>
          </a:p>
          <a:p>
            <a:pPr algn="l">
              <a:lnSpc>
                <a:spcPts val="3502"/>
              </a:lnSpc>
            </a:pP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￭4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copos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água</a:t>
            </a:r>
            <a:endParaRPr lang="en-US" sz="3400" b="1" dirty="0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502"/>
              </a:lnSpc>
            </a:pP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￭3-4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dentes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alho</a:t>
            </a:r>
            <a:endParaRPr lang="en-US" sz="3400" b="1" dirty="0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502"/>
              </a:lnSpc>
            </a:pP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￭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Pitada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Sal </a:t>
            </a:r>
          </a:p>
          <a:p>
            <a:pPr algn="l">
              <a:lnSpc>
                <a:spcPts val="3502"/>
              </a:lnSpc>
            </a:pPr>
            <a:endParaRPr lang="en-US" sz="3400" b="1" dirty="0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502"/>
              </a:lnSpc>
            </a:pP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•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Machucar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alho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primeiro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deixar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descansar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por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7-10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minutos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colocar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junto com a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água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a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cebola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algn="l">
              <a:lnSpc>
                <a:spcPts val="3502"/>
              </a:lnSpc>
            </a:pPr>
            <a:endParaRPr lang="en-US" sz="3400" b="1" dirty="0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502"/>
              </a:lnSpc>
            </a:pP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•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Deixar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no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fogo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baixo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por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15-20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minutos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algn="l">
              <a:lnSpc>
                <a:spcPts val="3502"/>
              </a:lnSpc>
            </a:pPr>
            <a:endParaRPr lang="en-US" sz="3400" b="1" dirty="0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502"/>
              </a:lnSpc>
              <a:spcBef>
                <a:spcPct val="0"/>
              </a:spcBef>
            </a:pPr>
            <a:endParaRPr lang="en-US" sz="3400" b="1" dirty="0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64293">
            <a:off x="3673339" y="2706875"/>
            <a:ext cx="11183596" cy="12306571"/>
          </a:xfrm>
          <a:custGeom>
            <a:avLst/>
            <a:gdLst/>
            <a:ahLst/>
            <a:cxnLst/>
            <a:rect l="l" t="t" r="r" b="b"/>
            <a:pathLst>
              <a:path w="11183596" h="12306571">
                <a:moveTo>
                  <a:pt x="0" y="0"/>
                </a:moveTo>
                <a:lnTo>
                  <a:pt x="11183596" y="0"/>
                </a:lnTo>
                <a:lnTo>
                  <a:pt x="11183596" y="12306571"/>
                </a:lnTo>
                <a:lnTo>
                  <a:pt x="0" y="12306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34034" y="1028700"/>
            <a:ext cx="6025266" cy="8229600"/>
            <a:chOff x="0" y="0"/>
            <a:chExt cx="8033687" cy="10972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4466" r="24466"/>
            <a:stretch>
              <a:fillRect/>
            </a:stretch>
          </p:blipFill>
          <p:spPr>
            <a:xfrm>
              <a:off x="0" y="0"/>
              <a:ext cx="8033687" cy="109728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-5542656">
            <a:off x="15560986" y="-447510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8" y="0"/>
                </a:lnTo>
                <a:lnTo>
                  <a:pt x="3396628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676" y="280843"/>
            <a:ext cx="1310986" cy="1273842"/>
          </a:xfrm>
          <a:custGeom>
            <a:avLst/>
            <a:gdLst/>
            <a:ahLst/>
            <a:cxnLst/>
            <a:rect l="l" t="t" r="r" b="b"/>
            <a:pathLst>
              <a:path w="1310986" h="1273842">
                <a:moveTo>
                  <a:pt x="0" y="0"/>
                </a:moveTo>
                <a:lnTo>
                  <a:pt x="1310986" y="0"/>
                </a:lnTo>
                <a:lnTo>
                  <a:pt x="1310986" y="1273842"/>
                </a:lnTo>
                <a:lnTo>
                  <a:pt x="0" y="1273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98105">
            <a:off x="14653525" y="6927514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7" y="0"/>
                </a:lnTo>
                <a:lnTo>
                  <a:pt x="3396627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79662" y="1580387"/>
            <a:ext cx="8982741" cy="2346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7"/>
              </a:lnSpc>
            </a:pPr>
            <a:r>
              <a:rPr lang="en-US" sz="59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Remédios Naturais com a Cebola</a:t>
            </a:r>
          </a:p>
          <a:p>
            <a:pPr algn="l">
              <a:lnSpc>
                <a:spcPts val="6077"/>
              </a:lnSpc>
            </a:pPr>
            <a:endParaRPr lang="en-US" sz="5900" b="1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46033" y="3974719"/>
            <a:ext cx="8978366" cy="4845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34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Para feridas infectadas:</a:t>
            </a:r>
          </a:p>
          <a:p>
            <a:pPr marL="734063" lvl="1" indent="-367031" algn="l">
              <a:lnSpc>
                <a:spcPts val="3502"/>
              </a:lnSpc>
              <a:buFont typeface="Arial"/>
              <a:buChar char="•"/>
            </a:pPr>
            <a:r>
              <a:rPr lang="en-US" sz="34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Asse uma cebola- quente(confortável) corte ao meio e aplique-a diretamente na ferida.</a:t>
            </a:r>
          </a:p>
          <a:p>
            <a:pPr marL="734063" lvl="1" indent="-367031" algn="l">
              <a:lnSpc>
                <a:spcPts val="3502"/>
              </a:lnSpc>
              <a:buFont typeface="Arial"/>
              <a:buChar char="•"/>
            </a:pPr>
            <a:r>
              <a:rPr lang="en-US" sz="34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Cubra com um pano- fazendo um curativos</a:t>
            </a:r>
          </a:p>
          <a:p>
            <a:pPr marL="734063" lvl="1" indent="-367031" algn="l">
              <a:lnSpc>
                <a:spcPts val="3502"/>
              </a:lnSpc>
              <a:buFont typeface="Arial"/>
              <a:buChar char="•"/>
            </a:pPr>
            <a:r>
              <a:rPr lang="en-US" sz="34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Deixe a noite toda.</a:t>
            </a:r>
          </a:p>
          <a:p>
            <a:pPr marL="734063" lvl="1" indent="-367031" algn="l">
              <a:lnSpc>
                <a:spcPts val="3502"/>
              </a:lnSpc>
              <a:buFont typeface="Arial"/>
              <a:buChar char="•"/>
            </a:pPr>
            <a:r>
              <a:rPr lang="en-US" sz="34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Coloque cebola quente no ouvido.</a:t>
            </a:r>
          </a:p>
          <a:p>
            <a:pPr marL="734063" lvl="1" indent="-367031" algn="l">
              <a:lnSpc>
                <a:spcPts val="3502"/>
              </a:lnSpc>
              <a:buFont typeface="Arial"/>
              <a:buChar char="•"/>
            </a:pPr>
            <a:r>
              <a:rPr lang="en-US" sz="34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Cobrir com pano e plástico para isolar, deixe ali quente.</a:t>
            </a:r>
          </a:p>
          <a:p>
            <a:pPr algn="l">
              <a:lnSpc>
                <a:spcPts val="3502"/>
              </a:lnSpc>
              <a:spcBef>
                <a:spcPct val="0"/>
              </a:spcBef>
            </a:pPr>
            <a:endParaRPr lang="en-US" sz="3400" b="1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64293">
            <a:off x="3673339" y="2706875"/>
            <a:ext cx="11183596" cy="12306571"/>
          </a:xfrm>
          <a:custGeom>
            <a:avLst/>
            <a:gdLst/>
            <a:ahLst/>
            <a:cxnLst/>
            <a:rect l="l" t="t" r="r" b="b"/>
            <a:pathLst>
              <a:path w="11183596" h="12306571">
                <a:moveTo>
                  <a:pt x="0" y="0"/>
                </a:moveTo>
                <a:lnTo>
                  <a:pt x="11183596" y="0"/>
                </a:lnTo>
                <a:lnTo>
                  <a:pt x="11183596" y="12306571"/>
                </a:lnTo>
                <a:lnTo>
                  <a:pt x="0" y="12306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34034" y="1028700"/>
            <a:ext cx="7053966" cy="8229600"/>
            <a:chOff x="0" y="0"/>
            <a:chExt cx="9405287" cy="10972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1607" r="21607"/>
            <a:stretch>
              <a:fillRect/>
            </a:stretch>
          </p:blipFill>
          <p:spPr>
            <a:xfrm>
              <a:off x="0" y="0"/>
              <a:ext cx="9405287" cy="109728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-5542656">
            <a:off x="15560986" y="-447510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8" y="0"/>
                </a:lnTo>
                <a:lnTo>
                  <a:pt x="3396628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676" y="280843"/>
            <a:ext cx="1310986" cy="1273842"/>
          </a:xfrm>
          <a:custGeom>
            <a:avLst/>
            <a:gdLst/>
            <a:ahLst/>
            <a:cxnLst/>
            <a:rect l="l" t="t" r="r" b="b"/>
            <a:pathLst>
              <a:path w="1310986" h="1273842">
                <a:moveTo>
                  <a:pt x="0" y="0"/>
                </a:moveTo>
                <a:lnTo>
                  <a:pt x="1310986" y="0"/>
                </a:lnTo>
                <a:lnTo>
                  <a:pt x="1310986" y="1273842"/>
                </a:lnTo>
                <a:lnTo>
                  <a:pt x="0" y="1273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98105">
            <a:off x="14653525" y="6927514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7" y="0"/>
                </a:lnTo>
                <a:lnTo>
                  <a:pt x="3396627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79662" y="1580387"/>
            <a:ext cx="8982741" cy="2346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7"/>
              </a:lnSpc>
            </a:pPr>
            <a:r>
              <a:rPr lang="en-US" sz="59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Remédios Naturais com a Cebola</a:t>
            </a:r>
          </a:p>
          <a:p>
            <a:pPr algn="l">
              <a:lnSpc>
                <a:spcPts val="6077"/>
              </a:lnSpc>
            </a:pPr>
            <a:endParaRPr lang="en-US" sz="5900" b="1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46033" y="3974719"/>
            <a:ext cx="9177288" cy="5834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•Cabeça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Congestiva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: Corte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uma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cebola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metade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deixa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ao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lado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da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cama</a:t>
            </a:r>
            <a:endParaRPr lang="en-US" sz="3400" b="1" dirty="0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502"/>
              </a:lnSpc>
            </a:pPr>
            <a:endParaRPr lang="en-US" sz="3400" b="1" dirty="0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502"/>
              </a:lnSpc>
            </a:pP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•Calos : Corte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uma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cebola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ao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meio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deixe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-a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vinagre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forte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por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3 horas.  Amarre a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metade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da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cebola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ao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calos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durante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noite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De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manhã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as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camadas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superiores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podem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ser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removidas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algn="l">
              <a:lnSpc>
                <a:spcPts val="3502"/>
              </a:lnSpc>
            </a:pPr>
            <a:endParaRPr lang="en-US" sz="3400" b="1" dirty="0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502"/>
              </a:lnSpc>
            </a:pP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•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Peito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: Uma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compressa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cebola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éexcelente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para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queixas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bronquite,resfriados</a:t>
            </a:r>
            <a:r>
              <a:rPr lang="en-US" sz="3400" b="1" dirty="0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gripe, </a:t>
            </a:r>
            <a:r>
              <a:rPr lang="en-US" sz="3400" b="1" dirty="0" err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asma</a:t>
            </a:r>
            <a:endParaRPr lang="en-US" sz="3400" b="1" dirty="0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502"/>
              </a:lnSpc>
              <a:spcBef>
                <a:spcPct val="0"/>
              </a:spcBef>
            </a:pPr>
            <a:endParaRPr lang="en-US" sz="3400" b="1" dirty="0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34034" y="1028700"/>
            <a:ext cx="6025266" cy="8229600"/>
            <a:chOff x="0" y="0"/>
            <a:chExt cx="8033687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0750" t="5927" r="44406" b="12407"/>
            <a:stretch>
              <a:fillRect/>
            </a:stretch>
          </p:blipFill>
          <p:spPr>
            <a:xfrm>
              <a:off x="0" y="0"/>
              <a:ext cx="8033687" cy="109728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5542656">
            <a:off x="7445686" y="-377962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8" y="0"/>
                </a:lnTo>
                <a:lnTo>
                  <a:pt x="3396628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676" y="280843"/>
            <a:ext cx="1310986" cy="1273842"/>
          </a:xfrm>
          <a:custGeom>
            <a:avLst/>
            <a:gdLst/>
            <a:ahLst/>
            <a:cxnLst/>
            <a:rect l="l" t="t" r="r" b="b"/>
            <a:pathLst>
              <a:path w="1310986" h="1273842">
                <a:moveTo>
                  <a:pt x="0" y="0"/>
                </a:moveTo>
                <a:lnTo>
                  <a:pt x="1310986" y="0"/>
                </a:lnTo>
                <a:lnTo>
                  <a:pt x="1310986" y="1273842"/>
                </a:lnTo>
                <a:lnTo>
                  <a:pt x="0" y="12738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136334">
            <a:off x="77606" y="6887503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7" y="0"/>
                </a:lnTo>
                <a:lnTo>
                  <a:pt x="3396627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79662" y="1580387"/>
            <a:ext cx="8982741" cy="2346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7"/>
              </a:lnSpc>
            </a:pPr>
            <a:r>
              <a:rPr lang="en-US" sz="59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Remédios Naturais com a Cebola</a:t>
            </a:r>
          </a:p>
          <a:p>
            <a:pPr algn="l">
              <a:lnSpc>
                <a:spcPts val="6077"/>
              </a:lnSpc>
            </a:pPr>
            <a:endParaRPr lang="en-US" sz="5900" b="1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46033" y="3974719"/>
            <a:ext cx="8978366" cy="4407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34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•Xarope de Cebola para Tosse, garganta seca, resfriados gripe, bronquite, asma</a:t>
            </a:r>
          </a:p>
          <a:p>
            <a:pPr algn="l">
              <a:lnSpc>
                <a:spcPts val="3502"/>
              </a:lnSpc>
            </a:pPr>
            <a:r>
              <a:rPr lang="en-US" sz="34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Pote de vidro</a:t>
            </a:r>
          </a:p>
          <a:p>
            <a:pPr marL="734063" lvl="1" indent="-367031" algn="l">
              <a:lnSpc>
                <a:spcPts val="3502"/>
              </a:lnSpc>
              <a:buFont typeface="Arial"/>
              <a:buChar char="•"/>
            </a:pPr>
            <a:r>
              <a:rPr lang="en-US" sz="34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 cm de cebola picada </a:t>
            </a:r>
          </a:p>
          <a:p>
            <a:pPr marL="734063" lvl="1" indent="-367031" algn="l">
              <a:lnSpc>
                <a:spcPts val="3502"/>
              </a:lnSpc>
              <a:buFont typeface="Arial"/>
              <a:buChar char="•"/>
            </a:pPr>
            <a:r>
              <a:rPr lang="en-US" sz="34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colher cheia de mel </a:t>
            </a:r>
          </a:p>
          <a:p>
            <a:pPr marL="734063" lvl="1" indent="-367031" algn="l">
              <a:lnSpc>
                <a:spcPts val="3502"/>
              </a:lnSpc>
              <a:buFont typeface="Arial"/>
              <a:buChar char="•"/>
            </a:pPr>
            <a:r>
              <a:rPr lang="en-US" sz="34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continue colocando camadas até encher o pote de vidro.</a:t>
            </a:r>
          </a:p>
          <a:p>
            <a:pPr marL="734063" lvl="1" indent="-367031" algn="l">
              <a:lnSpc>
                <a:spcPts val="3502"/>
              </a:lnSpc>
              <a:buFont typeface="Arial"/>
              <a:buChar char="•"/>
            </a:pPr>
            <a:r>
              <a:rPr lang="en-US" sz="34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Descanse por 24 horas / coe/ deixe na geladeira</a:t>
            </a:r>
          </a:p>
          <a:p>
            <a:pPr algn="l">
              <a:lnSpc>
                <a:spcPts val="3502"/>
              </a:lnSpc>
              <a:spcBef>
                <a:spcPct val="0"/>
              </a:spcBef>
            </a:pPr>
            <a:endParaRPr lang="en-US" sz="3400" b="1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563922">
            <a:off x="1118823" y="1021144"/>
            <a:ext cx="16453627" cy="12306571"/>
          </a:xfrm>
          <a:custGeom>
            <a:avLst/>
            <a:gdLst/>
            <a:ahLst/>
            <a:cxnLst/>
            <a:rect l="l" t="t" r="r" b="b"/>
            <a:pathLst>
              <a:path w="16453627" h="12306571">
                <a:moveTo>
                  <a:pt x="0" y="0"/>
                </a:moveTo>
                <a:lnTo>
                  <a:pt x="16453627" y="0"/>
                </a:lnTo>
                <a:lnTo>
                  <a:pt x="16453627" y="12306571"/>
                </a:lnTo>
                <a:lnTo>
                  <a:pt x="0" y="12306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23561" b="-2356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928045" y="770382"/>
            <a:ext cx="8023901" cy="974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6"/>
              </a:lnSpc>
            </a:pPr>
            <a:r>
              <a:rPr lang="en-US" sz="72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Radicais Livres</a:t>
            </a:r>
          </a:p>
        </p:txBody>
      </p:sp>
      <p:sp>
        <p:nvSpPr>
          <p:cNvPr id="4" name="Freeform 4"/>
          <p:cNvSpPr/>
          <p:nvPr/>
        </p:nvSpPr>
        <p:spPr>
          <a:xfrm>
            <a:off x="1145697" y="471138"/>
            <a:ext cx="1310986" cy="1273842"/>
          </a:xfrm>
          <a:custGeom>
            <a:avLst/>
            <a:gdLst/>
            <a:ahLst/>
            <a:cxnLst/>
            <a:rect l="l" t="t" r="r" b="b"/>
            <a:pathLst>
              <a:path w="1310986" h="1273842">
                <a:moveTo>
                  <a:pt x="0" y="0"/>
                </a:moveTo>
                <a:lnTo>
                  <a:pt x="1310986" y="0"/>
                </a:lnTo>
                <a:lnTo>
                  <a:pt x="1310986" y="1273842"/>
                </a:lnTo>
                <a:lnTo>
                  <a:pt x="0" y="12738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9869">
            <a:off x="-669614" y="2396865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8" y="0"/>
                </a:lnTo>
                <a:lnTo>
                  <a:pt x="3396628" y="3865295"/>
                </a:lnTo>
                <a:lnTo>
                  <a:pt x="0" y="38652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795085">
            <a:off x="14416533" y="4507686"/>
            <a:ext cx="5002144" cy="5692340"/>
          </a:xfrm>
          <a:custGeom>
            <a:avLst/>
            <a:gdLst/>
            <a:ahLst/>
            <a:cxnLst/>
            <a:rect l="l" t="t" r="r" b="b"/>
            <a:pathLst>
              <a:path w="5002144" h="5692340">
                <a:moveTo>
                  <a:pt x="0" y="0"/>
                </a:moveTo>
                <a:lnTo>
                  <a:pt x="5002144" y="0"/>
                </a:lnTo>
                <a:lnTo>
                  <a:pt x="5002144" y="5692339"/>
                </a:lnTo>
                <a:lnTo>
                  <a:pt x="0" y="56923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56625" y="2189059"/>
            <a:ext cx="9593705" cy="5958196"/>
          </a:xfrm>
          <a:custGeom>
            <a:avLst/>
            <a:gdLst/>
            <a:ahLst/>
            <a:cxnLst/>
            <a:rect l="l" t="t" r="r" b="b"/>
            <a:pathLst>
              <a:path w="9593705" h="5958196">
                <a:moveTo>
                  <a:pt x="0" y="0"/>
                </a:moveTo>
                <a:lnTo>
                  <a:pt x="9593705" y="0"/>
                </a:lnTo>
                <a:lnTo>
                  <a:pt x="9593705" y="5958196"/>
                </a:lnTo>
                <a:lnTo>
                  <a:pt x="0" y="59581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31972" y="8743950"/>
            <a:ext cx="15827328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Os radicais livres são </a:t>
            </a:r>
            <a:r>
              <a:rPr lang="en-US" sz="2999" b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moléculas instáveis </a:t>
            </a:r>
            <a:r>
              <a:rPr lang="en-US" sz="299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que possuem um elétron desemparelhado em sua camada externa. 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1E1E1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563922">
            <a:off x="7779861" y="369196"/>
            <a:ext cx="11183596" cy="12306571"/>
          </a:xfrm>
          <a:custGeom>
            <a:avLst/>
            <a:gdLst/>
            <a:ahLst/>
            <a:cxnLst/>
            <a:rect l="l" t="t" r="r" b="b"/>
            <a:pathLst>
              <a:path w="11183596" h="12306571">
                <a:moveTo>
                  <a:pt x="0" y="0"/>
                </a:moveTo>
                <a:lnTo>
                  <a:pt x="11183596" y="0"/>
                </a:lnTo>
                <a:lnTo>
                  <a:pt x="11183596" y="12306571"/>
                </a:lnTo>
                <a:lnTo>
                  <a:pt x="0" y="12306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5697" y="471138"/>
            <a:ext cx="1310986" cy="1273842"/>
          </a:xfrm>
          <a:custGeom>
            <a:avLst/>
            <a:gdLst/>
            <a:ahLst/>
            <a:cxnLst/>
            <a:rect l="l" t="t" r="r" b="b"/>
            <a:pathLst>
              <a:path w="1310986" h="1273842">
                <a:moveTo>
                  <a:pt x="0" y="0"/>
                </a:moveTo>
                <a:lnTo>
                  <a:pt x="1310986" y="0"/>
                </a:lnTo>
                <a:lnTo>
                  <a:pt x="1310986" y="1273842"/>
                </a:lnTo>
                <a:lnTo>
                  <a:pt x="0" y="12738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50288">
            <a:off x="13045666" y="-1279268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8" y="0"/>
                </a:lnTo>
                <a:lnTo>
                  <a:pt x="3396628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260999">
            <a:off x="14537862" y="4879263"/>
            <a:ext cx="5002144" cy="5692340"/>
          </a:xfrm>
          <a:custGeom>
            <a:avLst/>
            <a:gdLst/>
            <a:ahLst/>
            <a:cxnLst/>
            <a:rect l="l" t="t" r="r" b="b"/>
            <a:pathLst>
              <a:path w="5002144" h="5692340">
                <a:moveTo>
                  <a:pt x="0" y="0"/>
                </a:moveTo>
                <a:lnTo>
                  <a:pt x="5002143" y="0"/>
                </a:lnTo>
                <a:lnTo>
                  <a:pt x="5002143" y="5692339"/>
                </a:lnTo>
                <a:lnTo>
                  <a:pt x="0" y="56923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3010" y="4173616"/>
            <a:ext cx="8620669" cy="463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Radicais livres se formam em nosso organismo.</a:t>
            </a:r>
          </a:p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Eles reagem em forma de uma outra molécula como : </a:t>
            </a:r>
          </a:p>
          <a:p>
            <a:pPr algn="ctr">
              <a:lnSpc>
                <a:spcPts val="4619"/>
              </a:lnSpc>
            </a:pPr>
            <a:r>
              <a:rPr lang="en-US" sz="3299" b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Lipídio</a:t>
            </a:r>
          </a:p>
          <a:p>
            <a:pPr algn="ctr">
              <a:lnSpc>
                <a:spcPts val="4619"/>
              </a:lnSpc>
            </a:pPr>
            <a:r>
              <a:rPr lang="en-US" sz="3299" b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Proteina</a:t>
            </a:r>
          </a:p>
          <a:p>
            <a:pPr algn="ctr">
              <a:lnSpc>
                <a:spcPts val="4619"/>
              </a:lnSpc>
            </a:pPr>
            <a:r>
              <a:rPr lang="en-US" sz="3299" b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DNA</a:t>
            </a:r>
          </a:p>
          <a:p>
            <a:pPr algn="ctr">
              <a:lnSpc>
                <a:spcPts val="4619"/>
              </a:lnSpc>
            </a:pPr>
            <a:endParaRPr lang="en-US" sz="3299" b="1">
              <a:solidFill>
                <a:srgbClr val="1E1E1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131897" y="3269532"/>
            <a:ext cx="8127403" cy="1707966"/>
          </a:xfrm>
          <a:custGeom>
            <a:avLst/>
            <a:gdLst/>
            <a:ahLst/>
            <a:cxnLst/>
            <a:rect l="l" t="t" r="r" b="b"/>
            <a:pathLst>
              <a:path w="8127403" h="1707966">
                <a:moveTo>
                  <a:pt x="0" y="0"/>
                </a:moveTo>
                <a:lnTo>
                  <a:pt x="8127403" y="0"/>
                </a:lnTo>
                <a:lnTo>
                  <a:pt x="8127403" y="1707966"/>
                </a:lnTo>
                <a:lnTo>
                  <a:pt x="0" y="1707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8804" b="-18704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733816" y="3441715"/>
            <a:ext cx="7091501" cy="1420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Levam a oxidaçao dessas moléculas, resultando em danos na célula. </a:t>
            </a:r>
          </a:p>
        </p:txBody>
      </p:sp>
      <p:sp>
        <p:nvSpPr>
          <p:cNvPr id="9" name="Freeform 9"/>
          <p:cNvSpPr/>
          <p:nvPr/>
        </p:nvSpPr>
        <p:spPr>
          <a:xfrm>
            <a:off x="9025830" y="7725432"/>
            <a:ext cx="8013103" cy="2561568"/>
          </a:xfrm>
          <a:custGeom>
            <a:avLst/>
            <a:gdLst/>
            <a:ahLst/>
            <a:cxnLst/>
            <a:rect l="l" t="t" r="r" b="b"/>
            <a:pathLst>
              <a:path w="8013103" h="2561568">
                <a:moveTo>
                  <a:pt x="0" y="0"/>
                </a:moveTo>
                <a:lnTo>
                  <a:pt x="8013104" y="0"/>
                </a:lnTo>
                <a:lnTo>
                  <a:pt x="8013104" y="2561568"/>
                </a:lnTo>
                <a:lnTo>
                  <a:pt x="0" y="256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4386" b="-88433"/>
            </a:stretch>
          </a:blipFill>
        </p:spPr>
      </p:sp>
      <p:sp>
        <p:nvSpPr>
          <p:cNvPr id="10" name="Freeform 10"/>
          <p:cNvSpPr/>
          <p:nvPr/>
        </p:nvSpPr>
        <p:spPr>
          <a:xfrm rot="-9331167">
            <a:off x="7327517" y="5583711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7" y="0"/>
                </a:lnTo>
                <a:lnTo>
                  <a:pt x="3396627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025830" y="7956180"/>
            <a:ext cx="7799487" cy="2157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Causando uma series de doenças : </a:t>
            </a:r>
          </a:p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• cancer, </a:t>
            </a:r>
          </a:p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•doenças cardiovasculares,</a:t>
            </a:r>
          </a:p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•envelhecimento precoce</a:t>
            </a:r>
          </a:p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•doencas neurodegenerativas.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0099" y="2334212"/>
            <a:ext cx="8023901" cy="974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6"/>
              </a:lnSpc>
            </a:pPr>
            <a:r>
              <a:rPr lang="en-US" sz="72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Radicais Livres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563922">
            <a:off x="4074574" y="-574853"/>
            <a:ext cx="11183596" cy="12306571"/>
          </a:xfrm>
          <a:custGeom>
            <a:avLst/>
            <a:gdLst/>
            <a:ahLst/>
            <a:cxnLst/>
            <a:rect l="l" t="t" r="r" b="b"/>
            <a:pathLst>
              <a:path w="11183596" h="12306571">
                <a:moveTo>
                  <a:pt x="0" y="0"/>
                </a:moveTo>
                <a:lnTo>
                  <a:pt x="11183597" y="0"/>
                </a:lnTo>
                <a:lnTo>
                  <a:pt x="11183597" y="12306571"/>
                </a:lnTo>
                <a:lnTo>
                  <a:pt x="0" y="12306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5697" y="471138"/>
            <a:ext cx="1310986" cy="1273842"/>
          </a:xfrm>
          <a:custGeom>
            <a:avLst/>
            <a:gdLst/>
            <a:ahLst/>
            <a:cxnLst/>
            <a:rect l="l" t="t" r="r" b="b"/>
            <a:pathLst>
              <a:path w="1310986" h="1273842">
                <a:moveTo>
                  <a:pt x="0" y="0"/>
                </a:moveTo>
                <a:lnTo>
                  <a:pt x="1310986" y="0"/>
                </a:lnTo>
                <a:lnTo>
                  <a:pt x="1310986" y="1273842"/>
                </a:lnTo>
                <a:lnTo>
                  <a:pt x="0" y="12738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50288">
            <a:off x="14188666" y="-1461509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7" y="0"/>
                </a:lnTo>
                <a:lnTo>
                  <a:pt x="3396627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702075">
            <a:off x="-1784964" y="4855170"/>
            <a:ext cx="5002144" cy="5692340"/>
          </a:xfrm>
          <a:custGeom>
            <a:avLst/>
            <a:gdLst/>
            <a:ahLst/>
            <a:cxnLst/>
            <a:rect l="l" t="t" r="r" b="b"/>
            <a:pathLst>
              <a:path w="5002144" h="5692340">
                <a:moveTo>
                  <a:pt x="0" y="0"/>
                </a:moveTo>
                <a:lnTo>
                  <a:pt x="5002143" y="0"/>
                </a:lnTo>
                <a:lnTo>
                  <a:pt x="5002143" y="5692340"/>
                </a:lnTo>
                <a:lnTo>
                  <a:pt x="0" y="56923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40718" y="3011632"/>
            <a:ext cx="13651309" cy="637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Os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antioxidantes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são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substâncias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que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podem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neutralizar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os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radicais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livres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impedindo-os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causar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danos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as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células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. Eles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atuam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doando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um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eletron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para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os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radicais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livres,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estabilizando-os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interrompendo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reação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cadeia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danos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oxidativos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ctr">
              <a:lnSpc>
                <a:spcPts val="4619"/>
              </a:lnSpc>
            </a:pPr>
            <a:endParaRPr lang="en-US" sz="3299" dirty="0">
              <a:solidFill>
                <a:srgbClr val="1E1E1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4619"/>
              </a:lnSpc>
            </a:pP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ctr">
              <a:lnSpc>
                <a:spcPts val="4619"/>
              </a:lnSpc>
            </a:pPr>
            <a:r>
              <a:rPr lang="en-US" sz="3299" dirty="0" err="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Alguns</a:t>
            </a:r>
            <a:r>
              <a:rPr lang="en-US" sz="3299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exemplos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antioxidantesincluem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vitaminas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 e E,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carotenoides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flavonoides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compostos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encontradosem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alimentos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como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frutas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legumes ,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verduras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sementes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</a:t>
            </a:r>
            <a:r>
              <a:rPr lang="en-US" sz="3299" b="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grãos</a:t>
            </a:r>
            <a:r>
              <a:rPr lang="en-US" sz="3299" b="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</a:t>
            </a:r>
          </a:p>
          <a:p>
            <a:pPr algn="ctr">
              <a:lnSpc>
                <a:spcPts val="4619"/>
              </a:lnSpc>
            </a:pPr>
            <a:endParaRPr lang="en-US" sz="3299" b="1" dirty="0">
              <a:solidFill>
                <a:srgbClr val="1E1E1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Freeform 7"/>
          <p:cNvSpPr/>
          <p:nvPr/>
        </p:nvSpPr>
        <p:spPr>
          <a:xfrm rot="-9331167">
            <a:off x="15050486" y="7453116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8" y="0"/>
                </a:lnTo>
                <a:lnTo>
                  <a:pt x="3396628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59929" y="585438"/>
            <a:ext cx="8023901" cy="1908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6"/>
              </a:lnSpc>
            </a:pPr>
            <a:r>
              <a:rPr lang="en-US" sz="72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Antioxidantes</a:t>
            </a:r>
          </a:p>
          <a:p>
            <a:pPr algn="l">
              <a:lnSpc>
                <a:spcPts val="7416"/>
              </a:lnSpc>
            </a:pPr>
            <a:endParaRPr lang="en-US" sz="7200" b="1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804131">
            <a:off x="15104416" y="8354353"/>
            <a:ext cx="3396627" cy="3865294"/>
          </a:xfrm>
          <a:custGeom>
            <a:avLst/>
            <a:gdLst/>
            <a:ahLst/>
            <a:cxnLst/>
            <a:rect l="l" t="t" r="r" b="b"/>
            <a:pathLst>
              <a:path w="3396627" h="3865294">
                <a:moveTo>
                  <a:pt x="0" y="0"/>
                </a:moveTo>
                <a:lnTo>
                  <a:pt x="3396627" y="0"/>
                </a:lnTo>
                <a:lnTo>
                  <a:pt x="3396627" y="3865294"/>
                </a:lnTo>
                <a:lnTo>
                  <a:pt x="0" y="3865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1030905" cy="11030905"/>
          </a:xfrm>
          <a:custGeom>
            <a:avLst/>
            <a:gdLst/>
            <a:ahLst/>
            <a:cxnLst/>
            <a:rect l="l" t="t" r="r" b="b"/>
            <a:pathLst>
              <a:path w="11030905" h="11030905">
                <a:moveTo>
                  <a:pt x="0" y="0"/>
                </a:moveTo>
                <a:lnTo>
                  <a:pt x="11030905" y="0"/>
                </a:lnTo>
                <a:lnTo>
                  <a:pt x="11030905" y="11030905"/>
                </a:lnTo>
                <a:lnTo>
                  <a:pt x="0" y="11030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326027" y="2993898"/>
            <a:ext cx="6588766" cy="432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3062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Um corpo inflamado é aquele em que o sistema imunológico fica ativado por muito tempo, causando desgaste e aumentando o risco de doenças. O equilíbrio vem com uma vida mais natural e hábitos anti-inflamatórios.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745160" y="1143000"/>
            <a:ext cx="5750501" cy="1908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6"/>
              </a:lnSpc>
            </a:pPr>
            <a:r>
              <a:rPr lang="en-US" sz="7200" b="1">
                <a:solidFill>
                  <a:srgbClr val="5362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Inflamação</a:t>
            </a:r>
          </a:p>
          <a:p>
            <a:pPr algn="l">
              <a:lnSpc>
                <a:spcPts val="7416"/>
              </a:lnSpc>
            </a:pPr>
            <a:endParaRPr lang="en-US" sz="7200" b="1">
              <a:solidFill>
                <a:srgbClr val="53623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1381" y="0"/>
            <a:ext cx="21840189" cy="10287000"/>
          </a:xfrm>
          <a:custGeom>
            <a:avLst/>
            <a:gdLst/>
            <a:ahLst/>
            <a:cxnLst/>
            <a:rect l="l" t="t" r="r" b="b"/>
            <a:pathLst>
              <a:path w="21840189" h="10287000">
                <a:moveTo>
                  <a:pt x="0" y="0"/>
                </a:moveTo>
                <a:lnTo>
                  <a:pt x="21840189" y="0"/>
                </a:lnTo>
                <a:lnTo>
                  <a:pt x="218401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004" b="-97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31117" y="8964912"/>
            <a:ext cx="8038695" cy="3595489"/>
          </a:xfrm>
          <a:custGeom>
            <a:avLst/>
            <a:gdLst/>
            <a:ahLst/>
            <a:cxnLst/>
            <a:rect l="l" t="t" r="r" b="b"/>
            <a:pathLst>
              <a:path w="8038695" h="3595489">
                <a:moveTo>
                  <a:pt x="0" y="0"/>
                </a:moveTo>
                <a:lnTo>
                  <a:pt x="8038695" y="0"/>
                </a:lnTo>
                <a:lnTo>
                  <a:pt x="8038695" y="3595489"/>
                </a:lnTo>
                <a:lnTo>
                  <a:pt x="0" y="35954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18786" y="8994151"/>
            <a:ext cx="6863358" cy="1292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 b="1">
                <a:solidFill>
                  <a:srgbClr val="AC4A2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 que Comer 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8702"/>
            <a:ext cx="18288000" cy="11229757"/>
          </a:xfrm>
          <a:custGeom>
            <a:avLst/>
            <a:gdLst/>
            <a:ahLst/>
            <a:cxnLst/>
            <a:rect l="l" t="t" r="r" b="b"/>
            <a:pathLst>
              <a:path w="18288000" h="11229757">
                <a:moveTo>
                  <a:pt x="0" y="0"/>
                </a:moveTo>
                <a:lnTo>
                  <a:pt x="18288000" y="0"/>
                </a:lnTo>
                <a:lnTo>
                  <a:pt x="18288000" y="11229757"/>
                </a:lnTo>
                <a:lnTo>
                  <a:pt x="0" y="11229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8" b="-12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11784" y="3832356"/>
            <a:ext cx="4664432" cy="3027641"/>
          </a:xfrm>
          <a:custGeom>
            <a:avLst/>
            <a:gdLst/>
            <a:ahLst/>
            <a:cxnLst/>
            <a:rect l="l" t="t" r="r" b="b"/>
            <a:pathLst>
              <a:path w="4664432" h="3027641">
                <a:moveTo>
                  <a:pt x="0" y="0"/>
                </a:moveTo>
                <a:lnTo>
                  <a:pt x="4664432" y="0"/>
                </a:lnTo>
                <a:lnTo>
                  <a:pt x="4664432" y="3027641"/>
                </a:lnTo>
                <a:lnTo>
                  <a:pt x="0" y="30276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785297" y="4011224"/>
            <a:ext cx="4717405" cy="3062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75%</a:t>
            </a:r>
          </a:p>
          <a:p>
            <a:pPr algn="ctr">
              <a:lnSpc>
                <a:spcPts val="8119"/>
              </a:lnSpc>
            </a:pPr>
            <a:r>
              <a:rPr lang="en-US" sz="57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Alimentação </a:t>
            </a:r>
          </a:p>
          <a:p>
            <a:pPr algn="ctr">
              <a:lnSpc>
                <a:spcPts val="8119"/>
              </a:lnSpc>
            </a:pPr>
            <a:r>
              <a:rPr lang="en-US" sz="57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Crua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97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78033" y="2614436"/>
            <a:ext cx="6102270" cy="5766645"/>
          </a:xfrm>
          <a:custGeom>
            <a:avLst/>
            <a:gdLst/>
            <a:ahLst/>
            <a:cxnLst/>
            <a:rect l="l" t="t" r="r" b="b"/>
            <a:pathLst>
              <a:path w="6102270" h="5766645">
                <a:moveTo>
                  <a:pt x="0" y="0"/>
                </a:moveTo>
                <a:lnTo>
                  <a:pt x="6102270" y="0"/>
                </a:lnTo>
                <a:lnTo>
                  <a:pt x="6102270" y="5766645"/>
                </a:lnTo>
                <a:lnTo>
                  <a:pt x="0" y="57666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80438" y="5092145"/>
            <a:ext cx="4003440" cy="2457111"/>
          </a:xfrm>
          <a:custGeom>
            <a:avLst/>
            <a:gdLst/>
            <a:ahLst/>
            <a:cxnLst/>
            <a:rect l="l" t="t" r="r" b="b"/>
            <a:pathLst>
              <a:path w="4003440" h="2457111">
                <a:moveTo>
                  <a:pt x="0" y="0"/>
                </a:moveTo>
                <a:lnTo>
                  <a:pt x="4003441" y="0"/>
                </a:lnTo>
                <a:lnTo>
                  <a:pt x="4003441" y="2457112"/>
                </a:lnTo>
                <a:lnTo>
                  <a:pt x="0" y="24571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31081" y="6116298"/>
            <a:ext cx="4545819" cy="3704842"/>
          </a:xfrm>
          <a:custGeom>
            <a:avLst/>
            <a:gdLst/>
            <a:ahLst/>
            <a:cxnLst/>
            <a:rect l="l" t="t" r="r" b="b"/>
            <a:pathLst>
              <a:path w="4545819" h="3704842">
                <a:moveTo>
                  <a:pt x="0" y="0"/>
                </a:moveTo>
                <a:lnTo>
                  <a:pt x="4545819" y="0"/>
                </a:lnTo>
                <a:lnTo>
                  <a:pt x="4545819" y="3704843"/>
                </a:lnTo>
                <a:lnTo>
                  <a:pt x="0" y="3704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83879" y="7549257"/>
            <a:ext cx="3786042" cy="2598171"/>
          </a:xfrm>
          <a:custGeom>
            <a:avLst/>
            <a:gdLst/>
            <a:ahLst/>
            <a:cxnLst/>
            <a:rect l="l" t="t" r="r" b="b"/>
            <a:pathLst>
              <a:path w="3786042" h="2598171">
                <a:moveTo>
                  <a:pt x="0" y="0"/>
                </a:moveTo>
                <a:lnTo>
                  <a:pt x="3786041" y="0"/>
                </a:lnTo>
                <a:lnTo>
                  <a:pt x="3786041" y="2598171"/>
                </a:lnTo>
                <a:lnTo>
                  <a:pt x="0" y="2598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67530">
            <a:off x="10318641" y="-23303"/>
            <a:ext cx="3091243" cy="4114800"/>
          </a:xfrm>
          <a:custGeom>
            <a:avLst/>
            <a:gdLst/>
            <a:ahLst/>
            <a:cxnLst/>
            <a:rect l="l" t="t" r="r" b="b"/>
            <a:pathLst>
              <a:path w="3091243" h="4114800">
                <a:moveTo>
                  <a:pt x="0" y="0"/>
                </a:moveTo>
                <a:lnTo>
                  <a:pt x="3091243" y="0"/>
                </a:lnTo>
                <a:lnTo>
                  <a:pt x="3091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98800" y="4545480"/>
            <a:ext cx="2970158" cy="2799374"/>
          </a:xfrm>
          <a:custGeom>
            <a:avLst/>
            <a:gdLst/>
            <a:ahLst/>
            <a:cxnLst/>
            <a:rect l="l" t="t" r="r" b="b"/>
            <a:pathLst>
              <a:path w="2970158" h="2799374">
                <a:moveTo>
                  <a:pt x="0" y="0"/>
                </a:moveTo>
                <a:lnTo>
                  <a:pt x="2970157" y="0"/>
                </a:lnTo>
                <a:lnTo>
                  <a:pt x="2970157" y="2799374"/>
                </a:lnTo>
                <a:lnTo>
                  <a:pt x="0" y="27993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643175" y="331452"/>
            <a:ext cx="3721630" cy="3405291"/>
          </a:xfrm>
          <a:custGeom>
            <a:avLst/>
            <a:gdLst/>
            <a:ahLst/>
            <a:cxnLst/>
            <a:rect l="l" t="t" r="r" b="b"/>
            <a:pathLst>
              <a:path w="3721630" h="3405291">
                <a:moveTo>
                  <a:pt x="0" y="0"/>
                </a:moveTo>
                <a:lnTo>
                  <a:pt x="3721630" y="0"/>
                </a:lnTo>
                <a:lnTo>
                  <a:pt x="3721630" y="3405291"/>
                </a:lnTo>
                <a:lnTo>
                  <a:pt x="0" y="3405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26252" y="2386946"/>
            <a:ext cx="3477738" cy="2699594"/>
          </a:xfrm>
          <a:custGeom>
            <a:avLst/>
            <a:gdLst/>
            <a:ahLst/>
            <a:cxnLst/>
            <a:rect l="l" t="t" r="r" b="b"/>
            <a:pathLst>
              <a:path w="3477738" h="2699594">
                <a:moveTo>
                  <a:pt x="0" y="0"/>
                </a:moveTo>
                <a:lnTo>
                  <a:pt x="3477738" y="0"/>
                </a:lnTo>
                <a:lnTo>
                  <a:pt x="3477738" y="2699594"/>
                </a:lnTo>
                <a:lnTo>
                  <a:pt x="0" y="26995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364805" y="331452"/>
            <a:ext cx="2859706" cy="3079091"/>
          </a:xfrm>
          <a:custGeom>
            <a:avLst/>
            <a:gdLst/>
            <a:ahLst/>
            <a:cxnLst/>
            <a:rect l="l" t="t" r="r" b="b"/>
            <a:pathLst>
              <a:path w="2859706" h="3079091">
                <a:moveTo>
                  <a:pt x="0" y="0"/>
                </a:moveTo>
                <a:lnTo>
                  <a:pt x="2859706" y="0"/>
                </a:lnTo>
                <a:lnTo>
                  <a:pt x="2859706" y="3079091"/>
                </a:lnTo>
                <a:lnTo>
                  <a:pt x="0" y="30790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992</Words>
  <Application>Microsoft Macintosh PowerPoint</Application>
  <PresentationFormat>Custom</PresentationFormat>
  <Paragraphs>143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Canva Sans Bold</vt:lpstr>
      <vt:lpstr>Montserrat</vt:lpstr>
      <vt:lpstr>Montserrat Bold</vt:lpstr>
      <vt:lpstr>Calibri</vt:lpstr>
      <vt:lpstr>Montserrat Italics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PRotocolo</dc:title>
  <cp:lastModifiedBy>Joyce Belew</cp:lastModifiedBy>
  <cp:revision>4</cp:revision>
  <dcterms:created xsi:type="dcterms:W3CDTF">2006-08-16T00:00:00Z</dcterms:created>
  <dcterms:modified xsi:type="dcterms:W3CDTF">2026-07-02T21:41:11Z</dcterms:modified>
  <dc:identifier>DAGytp9WYNA</dc:identifier>
</cp:coreProperties>
</file>