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9pPr>
  </p:defaultTextStyle>
  <p:extLst>
    <p:ext uri="{521415D9-36F7-43E2-AB2F-B90AF26B5E84}">
      <p14:sectionLst xmlns:p14="http://schemas.microsoft.com/office/powerpoint/2010/main">
        <p14:section name="Default Section" id="{55FFF2AA-95FB-1740-88DF-E7BED7AD8CA2}">
          <p14:sldIdLst>
            <p14:sldId id="256"/>
            <p14:sldId id="257"/>
          </p14:sldIdLst>
        </p14:section>
        <p14:section name="Untitled Section" id="{4A5AEF39-C54F-D54C-A7F6-56EF0233D652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B8173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solidFill>
                <a:srgbClr val="8B817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57273"/>
  </p:normalViewPr>
  <p:slideViewPr>
    <p:cSldViewPr snapToGrid="0">
      <p:cViewPr varScale="1">
        <p:scale>
          <a:sx n="25" d="100"/>
          <a:sy n="25" d="100"/>
        </p:scale>
        <p:origin x="1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1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070100" y="2070100"/>
            <a:ext cx="20243800" cy="5003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70100" y="7061200"/>
            <a:ext cx="202438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774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2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5976342"/>
            <a:ext cx="19621500" cy="1016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Tx/>
              <a:buSzTx/>
              <a:buNone/>
              <a:defRPr sz="5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Wooden spoon in a bowl of risotto"/>
          <p:cNvSpPr>
            <a:spLocks noGrp="1"/>
          </p:cNvSpPr>
          <p:nvPr>
            <p:ph type="pic" idx="21"/>
          </p:nvPr>
        </p:nvSpPr>
        <p:spPr>
          <a:xfrm>
            <a:off x="-401356" y="-466091"/>
            <a:ext cx="24858146" cy="165721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oden spoon in a bowl of risotto"/>
          <p:cNvSpPr>
            <a:spLocks noGrp="1"/>
          </p:cNvSpPr>
          <p:nvPr>
            <p:ph type="pic" idx="21"/>
          </p:nvPr>
        </p:nvSpPr>
        <p:spPr>
          <a:xfrm>
            <a:off x="2559736" y="-1609527"/>
            <a:ext cx="18834099" cy="125560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070100" y="8788400"/>
            <a:ext cx="20243800" cy="196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70100" y="10744200"/>
            <a:ext cx="20243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070100" y="4356100"/>
            <a:ext cx="20243800" cy="5003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 wooden spoon in a bowl of risotto"/>
          <p:cNvSpPr>
            <a:spLocks noGrp="1"/>
          </p:cNvSpPr>
          <p:nvPr>
            <p:ph type="pic" idx="21"/>
          </p:nvPr>
        </p:nvSpPr>
        <p:spPr>
          <a:xfrm>
            <a:off x="8592578" y="822007"/>
            <a:ext cx="18666243" cy="124441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070100" y="4254500"/>
            <a:ext cx="202438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pasta with pesto sauce in a white bowl"/>
          <p:cNvSpPr>
            <a:spLocks noGrp="1"/>
          </p:cNvSpPr>
          <p:nvPr>
            <p:ph type="pic" idx="21"/>
          </p:nvPr>
        </p:nvSpPr>
        <p:spPr>
          <a:xfrm>
            <a:off x="12934950" y="2257124"/>
            <a:ext cx="9525000" cy="14317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tack of raviolis topped with caramelized onions on a white plate"/>
          <p:cNvSpPr>
            <a:spLocks noGrp="1"/>
          </p:cNvSpPr>
          <p:nvPr>
            <p:ph type="pic" sz="half" idx="21"/>
          </p:nvPr>
        </p:nvSpPr>
        <p:spPr>
          <a:xfrm>
            <a:off x="13652500" y="4610100"/>
            <a:ext cx="9525000" cy="103716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Wooden spoon in a bowl of risotto"/>
          <p:cNvSpPr>
            <a:spLocks noGrp="1"/>
          </p:cNvSpPr>
          <p:nvPr>
            <p:ph type="pic" sz="half" idx="22"/>
          </p:nvPr>
        </p:nvSpPr>
        <p:spPr>
          <a:xfrm>
            <a:off x="13030200" y="630755"/>
            <a:ext cx="10820400" cy="7213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Close-up of pasta with pesto sauce in a white bowl"/>
          <p:cNvSpPr>
            <a:spLocks noGrp="1"/>
          </p:cNvSpPr>
          <p:nvPr>
            <p:ph type="pic" idx="23"/>
          </p:nvPr>
        </p:nvSpPr>
        <p:spPr>
          <a:xfrm>
            <a:off x="1206500" y="-1955800"/>
            <a:ext cx="12065000" cy="181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070100" y="1320800"/>
            <a:ext cx="20243800" cy="1107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070100" y="800100"/>
            <a:ext cx="202438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228625"/>
            <a:ext cx="453238" cy="48737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 b="1">
                <a:solidFill>
                  <a:srgbClr val="5157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0600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1143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714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2286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2857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3429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4000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4572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5143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5000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rincipios Básicos"/>
          <p:cNvSpPr txBox="1">
            <a:spLocks noGrp="1"/>
          </p:cNvSpPr>
          <p:nvPr>
            <p:ph type="ctrTitle"/>
          </p:nvPr>
        </p:nvSpPr>
        <p:spPr>
          <a:xfrm>
            <a:off x="2385410" y="5392666"/>
            <a:ext cx="20243801" cy="5003801"/>
          </a:xfrm>
          <a:prstGeom prst="rect">
            <a:avLst/>
          </a:prstGeom>
        </p:spPr>
        <p:txBody>
          <a:bodyPr/>
          <a:lstStyle/>
          <a:p>
            <a:r>
              <a:t>Principios Básicos</a:t>
            </a:r>
          </a:p>
        </p:txBody>
      </p:sp>
      <p:sp>
        <p:nvSpPr>
          <p:cNvPr id="120" name="Dicas para obter sucesso nessa jornada !"/>
          <p:cNvSpPr txBox="1">
            <a:spLocks noGrp="1"/>
          </p:cNvSpPr>
          <p:nvPr>
            <p:ph type="subTitle" sz="quarter" idx="1"/>
          </p:nvPr>
        </p:nvSpPr>
        <p:spPr>
          <a:xfrm>
            <a:off x="2020764" y="10318985"/>
            <a:ext cx="20342472" cy="2966765"/>
          </a:xfrm>
          <a:prstGeom prst="rect">
            <a:avLst/>
          </a:prstGeom>
        </p:spPr>
        <p:txBody>
          <a:bodyPr/>
          <a:lstStyle/>
          <a:p>
            <a:r>
              <a:t>Dicas para obter sucesso nessa jornada !</a:t>
            </a:r>
          </a:p>
        </p:txBody>
      </p:sp>
      <p:pic>
        <p:nvPicPr>
          <p:cNvPr id="121" name="Unknown.jpeg" descr="Unknown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04159" y="781549"/>
            <a:ext cx="7350415" cy="73250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zeitonas"/>
          <p:cNvSpPr txBox="1">
            <a:spLocks noGrp="1"/>
          </p:cNvSpPr>
          <p:nvPr>
            <p:ph type="title"/>
          </p:nvPr>
        </p:nvSpPr>
        <p:spPr>
          <a:xfrm>
            <a:off x="125363" y="800100"/>
            <a:ext cx="20243801" cy="3327400"/>
          </a:xfrm>
          <a:prstGeom prst="rect">
            <a:avLst/>
          </a:prstGeom>
        </p:spPr>
        <p:txBody>
          <a:bodyPr/>
          <a:lstStyle/>
          <a:p>
            <a:r>
              <a:t>Azeitonas</a:t>
            </a:r>
          </a:p>
        </p:txBody>
      </p:sp>
      <p:sp>
        <p:nvSpPr>
          <p:cNvPr id="187" name="O óleo da azeitona alivia a constipação e ajuda em tuberculose , para quem estômago inalados e irritados- é melhor do que qualquer medicamento.…"/>
          <p:cNvSpPr txBox="1">
            <a:spLocks noGrp="1"/>
          </p:cNvSpPr>
          <p:nvPr>
            <p:ph type="body" sz="half" idx="1"/>
          </p:nvPr>
        </p:nvSpPr>
        <p:spPr>
          <a:xfrm>
            <a:off x="2070100" y="4254500"/>
            <a:ext cx="15834642" cy="8039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O óleo da azeitona alivia a constipação e ajuda em tuberculose , para quem estômago inalados e irritados- é melhor do que qualquer medicamento. </a:t>
            </a:r>
          </a:p>
          <a:p>
            <a:pPr>
              <a:buBlip>
                <a:blip r:embed="rId2"/>
              </a:buBlip>
            </a:pPr>
            <a:r>
              <a:t>As azeitonas podem ser preparadas de modo a serem consumidas com bons resultados em todas as refeições. </a:t>
            </a:r>
          </a:p>
        </p:txBody>
      </p:sp>
      <p:pic>
        <p:nvPicPr>
          <p:cNvPr id="188" name="Unknown.jpeg" descr="Unknown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591708" y="1060450"/>
            <a:ext cx="4856115" cy="4830714"/>
          </a:xfrm>
          <a:prstGeom prst="rect">
            <a:avLst/>
          </a:prstGeom>
        </p:spPr>
      </p:pic>
      <p:pic>
        <p:nvPicPr>
          <p:cNvPr id="189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601954" y="5926933"/>
            <a:ext cx="4835623" cy="3590276"/>
          </a:xfrm>
          <a:prstGeom prst="rect">
            <a:avLst/>
          </a:prstGeom>
        </p:spPr>
      </p:pic>
      <p:pic>
        <p:nvPicPr>
          <p:cNvPr id="190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562296" y="9500340"/>
            <a:ext cx="5405409" cy="53800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Alimentos Cr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Alimentos Crus </a:t>
            </a:r>
          </a:p>
        </p:txBody>
      </p:sp>
      <p:sp>
        <p:nvSpPr>
          <p:cNvPr id="193" name="Seria bom cozinharmos menos e comermos mais fruta no seu estado natural.…"/>
          <p:cNvSpPr txBox="1">
            <a:spLocks noGrp="1"/>
          </p:cNvSpPr>
          <p:nvPr>
            <p:ph type="body" sz="half" idx="1"/>
          </p:nvPr>
        </p:nvSpPr>
        <p:spPr>
          <a:xfrm>
            <a:off x="773609" y="3905444"/>
            <a:ext cx="11689221" cy="8039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Seria bom </a:t>
            </a:r>
            <a:r>
              <a:rPr u="sng"/>
              <a:t>cozinharmos menos</a:t>
            </a:r>
            <a:r>
              <a:t> e comermos mais </a:t>
            </a:r>
            <a:r>
              <a:rPr u="sng"/>
              <a:t>fruta </a:t>
            </a:r>
            <a:r>
              <a:t>no seu estado </a:t>
            </a:r>
            <a:r>
              <a:rPr u="sng"/>
              <a:t>natural</a:t>
            </a:r>
            <a:r>
              <a:t>. </a:t>
            </a:r>
          </a:p>
          <a:p>
            <a:pPr>
              <a:buBlip>
                <a:blip r:embed="rId3"/>
              </a:buBlip>
            </a:pPr>
            <a:r>
              <a:t>Ensinemos o povo a comer livremente uvas frescas, maças, pêssegos, peras, bragas e todos os outros tipos de fruta que possam ser obtidos. </a:t>
            </a:r>
          </a:p>
        </p:txBody>
      </p:sp>
      <p:pic>
        <p:nvPicPr>
          <p:cNvPr id="194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560137" y="4553797"/>
            <a:ext cx="11232026" cy="74405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ompartilhar o seu conhecimen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10282"/>
            </a:lvl1pPr>
          </a:lstStyle>
          <a:p>
            <a:r>
              <a:t>Compartilhar o seu conhecimento </a:t>
            </a:r>
          </a:p>
        </p:txBody>
      </p:sp>
      <p:sp>
        <p:nvSpPr>
          <p:cNvPr id="197" name="Ensinem o povo a preservar a saúde e a aumentar as forças, evitando a grande quantidade de alimentos cozidos que encheu o mundo de inválidos crônico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Ensinem o povo a </a:t>
            </a:r>
            <a:r>
              <a:rPr u="sng"/>
              <a:t>preservar a saúde</a:t>
            </a:r>
            <a:r>
              <a:t> e a aumentar as forças, </a:t>
            </a:r>
            <a:r>
              <a:rPr u="sng"/>
              <a:t>evitando </a:t>
            </a:r>
            <a:r>
              <a:t>a grande quantidade de alimentos </a:t>
            </a:r>
            <a:r>
              <a:rPr u="sng"/>
              <a:t>cozidos</a:t>
            </a:r>
            <a:r>
              <a:t> que encheu o mundo de </a:t>
            </a:r>
            <a:r>
              <a:rPr u="sng"/>
              <a:t>inválidos crônicos</a:t>
            </a:r>
            <a:r>
              <a:t>. </a:t>
            </a:r>
          </a:p>
          <a:p>
            <a:pPr>
              <a:buBlip>
                <a:blip r:embed="rId3"/>
              </a:buBlip>
            </a:pPr>
            <a:r>
              <a:t>Deixe claro que o alimento que Deus deu a Adão em seu estado sem pecado é o melhor para o uso do homen enquanto ele procura recuperar esse estado sem pecado. </a:t>
            </a:r>
            <a:br/>
            <a:r>
              <a:rPr sz="2500"/>
              <a:t>(7T 135)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Sal </a:t>
            </a:r>
          </a:p>
        </p:txBody>
      </p:sp>
      <p:sp>
        <p:nvSpPr>
          <p:cNvPr id="202" name="Eu uso um pouco de sal, e sempre usei, porque pela luz que Deus me deu, esse artigo, além de deletério, e na verdade essencial para o sangue."/>
          <p:cNvSpPr txBox="1">
            <a:spLocks noGrp="1"/>
          </p:cNvSpPr>
          <p:nvPr>
            <p:ph type="body" sz="half" idx="1"/>
          </p:nvPr>
        </p:nvSpPr>
        <p:spPr>
          <a:xfrm>
            <a:off x="1272259" y="4248150"/>
            <a:ext cx="11154536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Eu uso um pouco de sal, e sempre usei, porque pela luz que Deus me deu, esse artigo, além de deletério, e na verdade essencial para o sangue.</a:t>
            </a:r>
          </a:p>
        </p:txBody>
      </p:sp>
      <p:pic>
        <p:nvPicPr>
          <p:cNvPr id="203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650" y="5551141"/>
            <a:ext cx="11154535" cy="64518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limentos e Combinações…"/>
          <p:cNvSpPr txBox="1">
            <a:spLocks noGrp="1"/>
          </p:cNvSpPr>
          <p:nvPr>
            <p:ph type="title"/>
          </p:nvPr>
        </p:nvSpPr>
        <p:spPr>
          <a:xfrm>
            <a:off x="424553" y="600639"/>
            <a:ext cx="20243801" cy="3327401"/>
          </a:xfrm>
          <a:prstGeom prst="rect">
            <a:avLst/>
          </a:prstGeom>
        </p:spPr>
        <p:txBody>
          <a:bodyPr/>
          <a:lstStyle/>
          <a:p>
            <a:pPr defTabSz="792479">
              <a:defRPr sz="10175"/>
            </a:pPr>
            <a:r>
              <a:t>Alimentos e Combinações</a:t>
            </a:r>
          </a:p>
          <a:p>
            <a:pPr defTabSz="792479">
              <a:defRPr sz="10175"/>
            </a:pPr>
            <a:r>
              <a:t> Nocivas </a:t>
            </a:r>
          </a:p>
        </p:txBody>
      </p:sp>
      <p:sp>
        <p:nvSpPr>
          <p:cNvPr id="208" name="Biscoitos quente preparado com bicarbonato de soda ou fermento em pó é prejudicial e desnecessário.…"/>
          <p:cNvSpPr txBox="1">
            <a:spLocks noGrp="1"/>
          </p:cNvSpPr>
          <p:nvPr>
            <p:ph type="body" sz="half" idx="1"/>
          </p:nvPr>
        </p:nvSpPr>
        <p:spPr>
          <a:xfrm>
            <a:off x="923204" y="4248150"/>
            <a:ext cx="12532836" cy="8039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Biscoitos quente preparado com bicarbonato de soda ou fermento em pó é prejudicial e desnecessário. </a:t>
            </a:r>
          </a:p>
          <a:p>
            <a:pPr>
              <a:buBlip>
                <a:blip r:embed="rId2"/>
              </a:buBlip>
            </a:pPr>
            <a:r>
              <a:t>O Bicarbonato causa inflamação do estômago e muitas vezes envenena todo o sistema. </a:t>
            </a:r>
          </a:p>
        </p:txBody>
      </p:sp>
      <p:pic>
        <p:nvPicPr>
          <p:cNvPr id="209" name="Unknown.jpeg" descr="Unknown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787" y="4081452"/>
            <a:ext cx="4505014" cy="4479615"/>
          </a:xfrm>
          <a:prstGeom prst="rect">
            <a:avLst/>
          </a:prstGeom>
        </p:spPr>
      </p:pic>
      <p:pic>
        <p:nvPicPr>
          <p:cNvPr id="210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315461" y="3592264"/>
            <a:ext cx="5563912" cy="9350872"/>
          </a:xfrm>
          <a:prstGeom prst="rect">
            <a:avLst/>
          </a:prstGeom>
        </p:spPr>
      </p:pic>
      <p:pic>
        <p:nvPicPr>
          <p:cNvPr id="211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923387" y="8714478"/>
            <a:ext cx="4331655" cy="43062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aleratus ( principal ingrediente do fermente em pó), sob qualquer forma, não deve ser introduzido no estômago; pois o efeito é terrível. Ele corrói o revestimento do estômago, causa inflamação e frequentemente envenenando todo o sistema."/>
          <p:cNvSpPr txBox="1">
            <a:spLocks noGrp="1"/>
          </p:cNvSpPr>
          <p:nvPr>
            <p:ph type="body" sz="half" idx="1"/>
          </p:nvPr>
        </p:nvSpPr>
        <p:spPr>
          <a:xfrm>
            <a:off x="673879" y="4651569"/>
            <a:ext cx="10918066" cy="8039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u="sng"/>
              <a:t>Saleratus</a:t>
            </a:r>
            <a:r>
              <a:t> ( principal ingrediente do fermente em pó), sob qualquer forma, não deve ser introduzido no estômago; pois o efeito é terrível. Ele corrói o revestimento do estômago, causa inflamação e frequentemente envenenando todo o sistema. </a:t>
            </a:r>
          </a:p>
        </p:txBody>
      </p:sp>
      <p:sp>
        <p:nvSpPr>
          <p:cNvPr id="214" name="Alimentos e Combinações Nocivas"/>
          <p:cNvSpPr txBox="1"/>
          <p:nvPr/>
        </p:nvSpPr>
        <p:spPr>
          <a:xfrm>
            <a:off x="3725265" y="2549110"/>
            <a:ext cx="16933470" cy="142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85604A"/>
                </a:solidFill>
              </a:defRPr>
            </a:lvl1pPr>
          </a:lstStyle>
          <a:p>
            <a:r>
              <a:t>Alimentos e Combinações Nocivas </a:t>
            </a:r>
          </a:p>
        </p:txBody>
      </p:sp>
      <p:pic>
        <p:nvPicPr>
          <p:cNvPr id="215" name="images.jpeg" descr="images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683680" y="10075446"/>
            <a:ext cx="3990239" cy="2957053"/>
          </a:xfrm>
          <a:prstGeom prst="rect">
            <a:avLst/>
          </a:prstGeom>
        </p:spPr>
      </p:pic>
      <p:pic>
        <p:nvPicPr>
          <p:cNvPr id="216" name="images.jpeg" descr="images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683680" y="5513475"/>
            <a:ext cx="3990239" cy="3964838"/>
          </a:xfrm>
          <a:prstGeom prst="rect">
            <a:avLst/>
          </a:prstGeom>
        </p:spPr>
      </p:pic>
      <p:pic>
        <p:nvPicPr>
          <p:cNvPr id="217" name="Unknown.jpeg" descr="Unknown.jpe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831844" y="5328487"/>
            <a:ext cx="7611937" cy="75865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Ensine-se o povo a preparar os alimentos sem o uso de leite ou manteiga. Diga-lhes que em breve chegará o tempo em que nao haverá segurança no uso de ovos, leite, nata ou manteiga, porque as doenças nos animais estão aumentando na proporção do aumento da"/>
          <p:cNvSpPr txBox="1">
            <a:spLocks noGrp="1"/>
          </p:cNvSpPr>
          <p:nvPr>
            <p:ph type="body" idx="1"/>
          </p:nvPr>
        </p:nvSpPr>
        <p:spPr>
          <a:xfrm>
            <a:off x="1287292" y="4017510"/>
            <a:ext cx="15783427" cy="850038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Ensine-se o povo a preparar os alimentos </a:t>
            </a:r>
            <a:r>
              <a:rPr u="sng"/>
              <a:t>sem o uso de leite ou manteiga.</a:t>
            </a:r>
            <a:r>
              <a:t> Diga-lhes que em breve </a:t>
            </a:r>
            <a:r>
              <a:rPr u="sng"/>
              <a:t>chegará o tempo em que nao haverá segurança no uso de ovos, leite, nata ou manteiga, porque as doenças nos animais estão aumentando na proporção do aumento da maldade entre os homens. </a:t>
            </a:r>
          </a:p>
        </p:txBody>
      </p:sp>
      <p:sp>
        <p:nvSpPr>
          <p:cNvPr id="222" name="Alimentos e Combinações Nocivas"/>
          <p:cNvSpPr txBox="1"/>
          <p:nvPr/>
        </p:nvSpPr>
        <p:spPr>
          <a:xfrm>
            <a:off x="1082419" y="1752702"/>
            <a:ext cx="16933470" cy="142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8400">
                <a:solidFill>
                  <a:srgbClr val="85604A"/>
                </a:solidFill>
              </a:defRPr>
            </a:lvl1pPr>
          </a:lstStyle>
          <a:p>
            <a:r>
              <a:t>Alimentos e Combinações Nocivas </a:t>
            </a:r>
          </a:p>
        </p:txBody>
      </p:sp>
      <p:pic>
        <p:nvPicPr>
          <p:cNvPr id="223" name="images.jpeg" descr="images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475412" y="8610024"/>
            <a:ext cx="6240746" cy="4119035"/>
          </a:xfrm>
          <a:prstGeom prst="rect">
            <a:avLst/>
          </a:prstGeom>
        </p:spPr>
      </p:pic>
      <p:pic>
        <p:nvPicPr>
          <p:cNvPr id="224" name="images.jpeg" descr="images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592884" y="4209019"/>
            <a:ext cx="6005801" cy="39626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Alimentos e Combinações Nociv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10175"/>
            </a:lvl1pPr>
          </a:lstStyle>
          <a:p>
            <a:r>
              <a:t>Alimentos e Combinações Nocivas </a:t>
            </a:r>
          </a:p>
        </p:txBody>
      </p:sp>
      <p:pic>
        <p:nvPicPr>
          <p:cNvPr id="229" name="Unknown.jpeg" descr="Unknown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651" y="3919304"/>
            <a:ext cx="5511275" cy="5485875"/>
          </a:xfrm>
          <a:prstGeom prst="rect">
            <a:avLst/>
          </a:prstGeom>
        </p:spPr>
      </p:pic>
      <p:pic>
        <p:nvPicPr>
          <p:cNvPr id="230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820" y="6000678"/>
            <a:ext cx="5162535" cy="5137135"/>
          </a:xfrm>
          <a:prstGeom prst="rect">
            <a:avLst/>
          </a:prstGeom>
        </p:spPr>
      </p:pic>
      <p:pic>
        <p:nvPicPr>
          <p:cNvPr id="231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5497" y="4448329"/>
            <a:ext cx="7550377" cy="4819343"/>
          </a:xfrm>
          <a:prstGeom prst="rect">
            <a:avLst/>
          </a:prstGeom>
        </p:spPr>
      </p:pic>
      <p:pic>
        <p:nvPicPr>
          <p:cNvPr id="232" name="Unknown.jpeg" descr="Unknown.jpe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518378" y="9588500"/>
            <a:ext cx="6467518" cy="32890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Em relação ao  chá, café, tabaco e bebidas alcoólicas, a única latitude segura e não tocar, não provar , não manusear. (MH 335)"/>
          <p:cNvSpPr txBox="1">
            <a:spLocks noGrp="1"/>
          </p:cNvSpPr>
          <p:nvPr>
            <p:ph type="body" sz="half" idx="1"/>
          </p:nvPr>
        </p:nvSpPr>
        <p:spPr>
          <a:xfrm>
            <a:off x="1103770" y="3782126"/>
            <a:ext cx="13530916" cy="897114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endParaRPr/>
          </a:p>
          <a:p>
            <a:pPr>
              <a:buBlip>
                <a:blip r:embed="rId3"/>
              </a:buBlip>
            </a:pPr>
            <a:r>
              <a:t>Em relação ao  chá, café, tabaco e bebidas alcoólicas, a única latitude segura e não tocar, não provar , não manusear. </a:t>
            </a:r>
            <a:r>
              <a:rPr sz="2800"/>
              <a:t>(MH 335)</a:t>
            </a:r>
          </a:p>
        </p:txBody>
      </p:sp>
      <p:pic>
        <p:nvPicPr>
          <p:cNvPr id="237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17115" y="531654"/>
            <a:ext cx="8958699" cy="4399004"/>
          </a:xfrm>
          <a:prstGeom prst="rect">
            <a:avLst/>
          </a:prstGeom>
        </p:spPr>
      </p:pic>
      <p:pic>
        <p:nvPicPr>
          <p:cNvPr id="238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184624" y="7091837"/>
            <a:ext cx="9657795" cy="60396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INTESTINO PERMEÁVEL E…"/>
          <p:cNvSpPr txBox="1">
            <a:spLocks noGrp="1"/>
          </p:cNvSpPr>
          <p:nvPr>
            <p:ph type="title"/>
          </p:nvPr>
        </p:nvSpPr>
        <p:spPr>
          <a:xfrm>
            <a:off x="-2168428" y="800100"/>
            <a:ext cx="20243801" cy="3327400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INTESTINO PERMEÁVEL E </a:t>
            </a:r>
          </a:p>
          <a:p>
            <a:pPr>
              <a:defRPr sz="6000"/>
            </a:pPr>
            <a:r>
              <a:t>CEREBRO COM VAZAMENTO </a:t>
            </a:r>
          </a:p>
        </p:txBody>
      </p:sp>
      <p:sp>
        <p:nvSpPr>
          <p:cNvPr id="243" name="O estômago está intimamente relacionado ao cérebro, e quando o estômago esta doente, a força nervosa é chamada do cérebro para ajudar os órgãos digestivos enfraquecidos.…"/>
          <p:cNvSpPr txBox="1">
            <a:spLocks noGrp="1"/>
          </p:cNvSpPr>
          <p:nvPr>
            <p:ph type="body" idx="1"/>
          </p:nvPr>
        </p:nvSpPr>
        <p:spPr>
          <a:xfrm>
            <a:off x="988883" y="3837613"/>
            <a:ext cx="13342132" cy="10394374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O estômago está intimamente relacionado ao cérebro, e quando o estômago esta doente, a força nervosa é chamada do cérebro para ajudar os órgãos digestivos enfraquecidos. </a:t>
            </a:r>
          </a:p>
          <a:p>
            <a:pPr>
              <a:buBlip>
                <a:blip r:embed="rId3"/>
              </a:buBlip>
            </a:pPr>
            <a:r>
              <a:t>Quando essas demandas são muito frequente, o cérebro fica congestionado. </a:t>
            </a:r>
            <a:r>
              <a:rPr sz="2500"/>
              <a:t>(MH309)</a:t>
            </a:r>
          </a:p>
          <a:p>
            <a:pPr>
              <a:buBlip>
                <a:blip r:embed="rId3"/>
              </a:buBlip>
            </a:pPr>
            <a:endParaRPr sz="2500"/>
          </a:p>
        </p:txBody>
      </p:sp>
      <p:pic>
        <p:nvPicPr>
          <p:cNvPr id="244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766585" y="8540401"/>
            <a:ext cx="9295450" cy="4624326"/>
          </a:xfrm>
          <a:prstGeom prst="rect">
            <a:avLst/>
          </a:prstGeom>
        </p:spPr>
      </p:pic>
      <p:pic>
        <p:nvPicPr>
          <p:cNvPr id="245" name="images.jpeg" descr="images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041168" y="749144"/>
            <a:ext cx="5653876" cy="75313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Excelente livros para l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Excelente livros para ler </a:t>
            </a:r>
          </a:p>
        </p:txBody>
      </p:sp>
      <p:sp>
        <p:nvSpPr>
          <p:cNvPr id="1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endParaRPr/>
          </a:p>
        </p:txBody>
      </p:sp>
      <p:pic>
        <p:nvPicPr>
          <p:cNvPr id="127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725009" y="4215553"/>
            <a:ext cx="5894676" cy="5869276"/>
          </a:xfrm>
          <a:prstGeom prst="rect">
            <a:avLst/>
          </a:prstGeom>
        </p:spPr>
      </p:pic>
      <p:pic>
        <p:nvPicPr>
          <p:cNvPr id="128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454007" y="3966560"/>
            <a:ext cx="4766367" cy="6994392"/>
          </a:xfrm>
          <a:prstGeom prst="rect">
            <a:avLst/>
          </a:prstGeom>
        </p:spPr>
      </p:pic>
      <p:pic>
        <p:nvPicPr>
          <p:cNvPr id="129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4415157" y="6121497"/>
            <a:ext cx="4732376" cy="7098863"/>
          </a:xfrm>
          <a:prstGeom prst="rect">
            <a:avLst/>
          </a:prstGeom>
        </p:spPr>
      </p:pic>
      <p:pic>
        <p:nvPicPr>
          <p:cNvPr id="130" name="Image" descr="Imag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9342315" y="3966559"/>
            <a:ext cx="4766367" cy="6994393"/>
          </a:xfrm>
          <a:prstGeom prst="rect">
            <a:avLst/>
          </a:prstGeom>
        </p:spPr>
      </p:pic>
      <p:pic>
        <p:nvPicPr>
          <p:cNvPr id="131" name="Image" descr="Imag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228667" y="5565659"/>
            <a:ext cx="5212267" cy="76499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Digestão e Exercíc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Digestão e Exercício </a:t>
            </a:r>
          </a:p>
        </p:txBody>
      </p:sp>
      <p:sp>
        <p:nvSpPr>
          <p:cNvPr id="250" name="Uma curta caminhada após a refeição, com a cabeça ereta e os ombro para trás, e um grande beneficio."/>
          <p:cNvSpPr txBox="1">
            <a:spLocks noGrp="1"/>
          </p:cNvSpPr>
          <p:nvPr>
            <p:ph type="body" idx="1"/>
          </p:nvPr>
        </p:nvSpPr>
        <p:spPr>
          <a:xfrm>
            <a:off x="4413756" y="2259898"/>
            <a:ext cx="19483359" cy="803910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Uma curta caminhada após a refeição, com a cabeça ereta e os ombro para trás, e um grande beneficio. </a:t>
            </a:r>
          </a:p>
        </p:txBody>
      </p:sp>
      <p:pic>
        <p:nvPicPr>
          <p:cNvPr id="251" name="Unknown.jpeg" descr="Unknown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288568" y="8387531"/>
            <a:ext cx="7382216" cy="4878632"/>
          </a:xfrm>
          <a:prstGeom prst="rect">
            <a:avLst/>
          </a:prstGeom>
        </p:spPr>
      </p:pic>
      <p:pic>
        <p:nvPicPr>
          <p:cNvPr id="252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3987" y="7709844"/>
            <a:ext cx="11491670" cy="570773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Benefícios do Jej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Benefícios do Jejum </a:t>
            </a:r>
          </a:p>
        </p:txBody>
      </p:sp>
      <p:sp>
        <p:nvSpPr>
          <p:cNvPr id="255" name="Comer demais sobrecarrega o organismo e produz condições mórbidas e febris. Chama uma quantidade indevida de sangue para o estômago, fazendo com que os membros e extremidades esfriem rapidamente. Colocando uma carga assim pesada sobre os órgãos digestivo"/>
          <p:cNvSpPr txBox="1">
            <a:spLocks noGrp="1"/>
          </p:cNvSpPr>
          <p:nvPr>
            <p:ph type="body" idx="1"/>
          </p:nvPr>
        </p:nvSpPr>
        <p:spPr>
          <a:xfrm>
            <a:off x="2070100" y="2509223"/>
            <a:ext cx="20243800" cy="8039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endParaRPr/>
          </a:p>
          <a:p>
            <a:pPr>
              <a:buBlip>
                <a:blip r:embed="rId3"/>
              </a:buBlip>
            </a:pPr>
            <a:r>
              <a:rPr u="sng"/>
              <a:t>Comer demais </a:t>
            </a:r>
            <a:r>
              <a:t>sobrecarrega o organismo e produz condições mórbidas e febris. Chama uma quantidade indevida de sangue para o estômago, </a:t>
            </a:r>
            <a:r>
              <a:rPr u="sng"/>
              <a:t>fazendo com que os membros e extremidades esfriem rapidamente</a:t>
            </a:r>
            <a:r>
              <a:t>. Colocando uma carga assim pesada sobre os órgãos digestivos - e quando os órgãos comprem sua tarefa, há uma sensação de fraqueza ou languidez. </a:t>
            </a:r>
          </a:p>
        </p:txBody>
      </p:sp>
      <p:pic>
        <p:nvPicPr>
          <p:cNvPr id="256" name="images.jpeg" descr="images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806" y="8964524"/>
            <a:ext cx="8505884" cy="42148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arnes e Laticíni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Carnes e Laticínios </a:t>
            </a:r>
          </a:p>
        </p:txBody>
      </p:sp>
      <p:sp>
        <p:nvSpPr>
          <p:cNvPr id="261" name="Aproxima-se o tempo em que, por causa da iniquidade da raça decaída, toda a criação animal gemerá sob as doenças que amaldiçoam a nossa terra.…"/>
          <p:cNvSpPr txBox="1">
            <a:spLocks noGrp="1"/>
          </p:cNvSpPr>
          <p:nvPr>
            <p:ph type="body" sz="half" idx="1"/>
          </p:nvPr>
        </p:nvSpPr>
        <p:spPr>
          <a:xfrm>
            <a:off x="1521584" y="4248150"/>
            <a:ext cx="13720052" cy="8039100"/>
          </a:xfrm>
          <a:prstGeom prst="rect">
            <a:avLst/>
          </a:prstGeom>
        </p:spPr>
        <p:txBody>
          <a:bodyPr/>
          <a:lstStyle/>
          <a:p>
            <a:pPr marL="525780" indent="-525780" defTabSz="759459">
              <a:spcBef>
                <a:spcPts val="4100"/>
              </a:spcBef>
              <a:buBlip>
                <a:blip r:embed="rId3"/>
              </a:buBlip>
              <a:defRPr sz="4600"/>
            </a:pPr>
            <a:r>
              <a:t>Aproxima-se o tempo em que, por causa da iniquidade da raça decaída, toda a criação animal gemerá sob as doenças que amaldiçoam a nossa terra.</a:t>
            </a:r>
          </a:p>
          <a:p>
            <a:pPr marL="525780" indent="-525780" defTabSz="759459">
              <a:spcBef>
                <a:spcPts val="4100"/>
              </a:spcBef>
              <a:buBlip>
                <a:blip r:embed="rId3"/>
              </a:buBlip>
              <a:defRPr sz="4600"/>
            </a:pPr>
            <a:r>
              <a:t>Muitos poucos animais estão livres de doenças, e que a prática de comer principalmente carne, está contraindo doenças de todos os tipos , - cancer, tumores, escrófula ( inchaço das glândulas) tuberculose e inúmeras outras como afetos   </a:t>
            </a:r>
            <a:r>
              <a:rPr sz="2300"/>
              <a:t>(7T 135)</a:t>
            </a:r>
          </a:p>
        </p:txBody>
      </p:sp>
      <p:pic>
        <p:nvPicPr>
          <p:cNvPr id="262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967901" y="8656673"/>
            <a:ext cx="8040126" cy="4465894"/>
          </a:xfrm>
          <a:prstGeom prst="rect">
            <a:avLst/>
          </a:prstGeom>
        </p:spPr>
      </p:pic>
      <p:pic>
        <p:nvPicPr>
          <p:cNvPr id="263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619302" y="3854917"/>
            <a:ext cx="5630571" cy="48105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Hidroterapia ao invés de Drog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Hidroterapia ao invés de Drogas</a:t>
            </a:r>
          </a:p>
        </p:txBody>
      </p:sp>
      <p:sp>
        <p:nvSpPr>
          <p:cNvPr id="268" name="Experimentar drogas é um negócio muito caro. O resultado é muitas vezes a paralisia do cérebro e da língua, e as vítimas morrem de morte não natural, quando, se tivessem sido tratadas perseverantemente com diligência incansável e incansável, com água qu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27379">
              <a:spcBef>
                <a:spcPts val="3400"/>
              </a:spcBef>
              <a:buSzTx/>
              <a:buNone/>
              <a:defRPr sz="3800"/>
            </a:pPr>
            <a:r>
              <a:t>Experimentar drogas é um negócio muito caro. O resultado é muitas vezes a paralisia do cérebro e da língua, e as vítimas morrem de morte não natural, quando, se tivessem sido tratadas perseverantemente com diligência incansável e incansável, com água quente e fria, compressas quentes, compressas e lençóis gotejantes, seriam vivo hoje. {PH144 11.1}</a:t>
            </a:r>
          </a:p>
          <a:p>
            <a:pPr marL="0" indent="0" defTabSz="627379">
              <a:spcBef>
                <a:spcPts val="3400"/>
              </a:spcBef>
              <a:buSzTx/>
              <a:buNone/>
              <a:defRPr sz="3800"/>
            </a:pPr>
            <a:endParaRPr/>
          </a:p>
          <a:p>
            <a:pPr marL="0" indent="0" defTabSz="627379">
              <a:spcBef>
                <a:spcPts val="3400"/>
              </a:spcBef>
              <a:buSzTx/>
              <a:buNone/>
              <a:defRPr sz="3800"/>
            </a:pPr>
            <a:r>
              <a:t>Chuveiros quentes e frios</a:t>
            </a:r>
          </a:p>
          <a:p>
            <a:pPr marL="0" indent="0" defTabSz="627379">
              <a:spcBef>
                <a:spcPts val="3400"/>
              </a:spcBef>
              <a:buSzTx/>
              <a:buNone/>
              <a:defRPr sz="3800"/>
            </a:pPr>
            <a:r>
              <a:t>A sauna fornece calor que produz transpiração e desintoxica o corpo</a:t>
            </a:r>
          </a:p>
          <a:p>
            <a:pPr marL="0" indent="0" defTabSz="627379">
              <a:spcBef>
                <a:spcPts val="3400"/>
              </a:spcBef>
              <a:buSzTx/>
              <a:buNone/>
              <a:defRPr sz="3800"/>
            </a:pPr>
            <a:r>
              <a:t>  … quando, se tivessem sido tratados com perseverança, com diligência incansável e incansável, com água quente e fria, compressas quentes, bolsas e lençóis pingantes, hoje estariam vivos.  {PH144 11.1}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ic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Dicas</a:t>
            </a:r>
          </a:p>
        </p:txBody>
      </p:sp>
      <p:sp>
        <p:nvSpPr>
          <p:cNvPr id="271" name="Alimento frio- a forca vital do estômago e utilizado para aquece-lós antes que a digestão possa ocorre…"/>
          <p:cNvSpPr txBox="1">
            <a:spLocks noGrp="1"/>
          </p:cNvSpPr>
          <p:nvPr>
            <p:ph type="body" idx="1"/>
          </p:nvPr>
        </p:nvSpPr>
        <p:spPr>
          <a:xfrm>
            <a:off x="923204" y="3506524"/>
            <a:ext cx="22936512" cy="8039101"/>
          </a:xfrm>
          <a:prstGeom prst="rect">
            <a:avLst/>
          </a:prstGeom>
        </p:spPr>
        <p:txBody>
          <a:bodyPr/>
          <a:lstStyle/>
          <a:p>
            <a:pPr lvl="2">
              <a:buBlip>
                <a:blip r:embed="rId3"/>
              </a:buBlip>
            </a:pPr>
            <a:r>
              <a:t>Alimento frio- a forca vital do estômago e utilizado para aquece-lós antes que a digestão possa ocorre</a:t>
            </a:r>
          </a:p>
          <a:p>
            <a:pPr>
              <a:buBlip>
                <a:blip r:embed="rId3"/>
              </a:buBlip>
            </a:pPr>
            <a:r>
              <a:t>Os </a:t>
            </a:r>
            <a:r>
              <a:rPr u="sng"/>
              <a:t>alimentos </a:t>
            </a:r>
            <a:r>
              <a:t>devem ser consumidos </a:t>
            </a:r>
            <a:r>
              <a:rPr u="sng"/>
              <a:t>lentamente e bem mastigados.</a:t>
            </a:r>
            <a:r>
              <a:t> Isto e necessário para que a saliva se misture adequadamente com a comida e os fluidos digestivo entrem em ação. </a:t>
            </a:r>
          </a:p>
          <a:p>
            <a:pPr>
              <a:buBlip>
                <a:blip r:embed="rId3"/>
              </a:buBlip>
            </a:pPr>
            <a:r>
              <a:t>Se tiver o tempo curto, nao estrague sua digestão. </a:t>
            </a:r>
            <a:br/>
            <a:r>
              <a:t>E melhor comer menos e mastigar lentamente. </a:t>
            </a:r>
          </a:p>
        </p:txBody>
      </p:sp>
      <p:pic>
        <p:nvPicPr>
          <p:cNvPr id="272" name="images.jpeg" descr="images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810486" y="9590486"/>
            <a:ext cx="9993810" cy="49588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reparaçã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Preparação</a:t>
            </a:r>
          </a:p>
        </p:txBody>
      </p:sp>
      <p:sp>
        <p:nvSpPr>
          <p:cNvPr id="277" name="Tempo é curto, momento de preparação…"/>
          <p:cNvSpPr txBox="1">
            <a:spLocks noGrp="1"/>
          </p:cNvSpPr>
          <p:nvPr>
            <p:ph type="body" idx="1"/>
          </p:nvPr>
        </p:nvSpPr>
        <p:spPr>
          <a:xfrm>
            <a:off x="1805056" y="4248150"/>
            <a:ext cx="20243801" cy="8039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Tempo é curto, momento de preparação</a:t>
            </a:r>
          </a:p>
          <a:p>
            <a:pPr>
              <a:buBlip>
                <a:blip r:embed="rId2"/>
              </a:buBlip>
            </a:pPr>
            <a:r>
              <a:t>Ore e peça ajuda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rincípios Básicos"/>
          <p:cNvSpPr txBox="1">
            <a:spLocks noGrp="1"/>
          </p:cNvSpPr>
          <p:nvPr>
            <p:ph type="title"/>
          </p:nvPr>
        </p:nvSpPr>
        <p:spPr>
          <a:xfrm>
            <a:off x="1754789" y="274582"/>
            <a:ext cx="20243801" cy="3327401"/>
          </a:xfrm>
          <a:prstGeom prst="rect">
            <a:avLst/>
          </a:prstGeom>
        </p:spPr>
        <p:txBody>
          <a:bodyPr/>
          <a:lstStyle/>
          <a:p>
            <a:r>
              <a:t>Princípios Básicos</a:t>
            </a:r>
          </a:p>
        </p:txBody>
      </p:sp>
      <p:sp>
        <p:nvSpPr>
          <p:cNvPr id="136" name="“O Senhor deu algumas ervas simples do campo que às vezes são benéficas; e se cada família fosse educada sobre como usar essas ervas em caso de doença, muito sofrimento poderia ser evitado e nenhum médico precisaria ser chamado.”"/>
          <p:cNvSpPr txBox="1">
            <a:spLocks noGrp="1"/>
          </p:cNvSpPr>
          <p:nvPr>
            <p:ph type="body" sz="half" idx="1"/>
          </p:nvPr>
        </p:nvSpPr>
        <p:spPr>
          <a:xfrm>
            <a:off x="808858" y="4248150"/>
            <a:ext cx="12778445" cy="8039100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17999"/>
              </a:lnSpc>
              <a:spcBef>
                <a:spcPts val="0"/>
              </a:spcBef>
              <a:buClrTx/>
              <a:buSzTx/>
              <a:buNone/>
              <a:defRPr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“O Senhor deu algumas ervas simples do campo que às vezes são benéficas; e se cada família fosse educada sobre como usar essas ervas em caso de doença, muito sofrimento poderia ser evitado e nenhum médico precisaria ser chamado.”</a:t>
            </a:r>
          </a:p>
        </p:txBody>
      </p:sp>
      <p:pic>
        <p:nvPicPr>
          <p:cNvPr id="137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703670" y="5040080"/>
            <a:ext cx="9929005" cy="55236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icas Básicas"/>
          <p:cNvSpPr txBox="1">
            <a:spLocks noGrp="1"/>
          </p:cNvSpPr>
          <p:nvPr>
            <p:ph type="title"/>
          </p:nvPr>
        </p:nvSpPr>
        <p:spPr>
          <a:xfrm>
            <a:off x="1754789" y="274582"/>
            <a:ext cx="20243801" cy="3327401"/>
          </a:xfrm>
          <a:prstGeom prst="rect">
            <a:avLst/>
          </a:prstGeom>
        </p:spPr>
        <p:txBody>
          <a:bodyPr/>
          <a:lstStyle/>
          <a:p>
            <a:r>
              <a:t>Dicas Básicas</a:t>
            </a:r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sz="half" idx="1"/>
          </p:nvPr>
        </p:nvSpPr>
        <p:spPr>
          <a:xfrm>
            <a:off x="808858" y="4248150"/>
            <a:ext cx="12778445" cy="8039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endParaRPr/>
          </a:p>
        </p:txBody>
      </p:sp>
      <p:pic>
        <p:nvPicPr>
          <p:cNvPr id="143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300" y="4210113"/>
            <a:ext cx="6044556" cy="4495808"/>
          </a:xfrm>
          <a:prstGeom prst="rect">
            <a:avLst/>
          </a:prstGeom>
        </p:spPr>
      </p:pic>
      <p:pic>
        <p:nvPicPr>
          <p:cNvPr id="144" name="Unknown.png" descr="Unknown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697851" y="4210113"/>
            <a:ext cx="3988552" cy="4495808"/>
          </a:xfrm>
          <a:prstGeom prst="rect">
            <a:avLst/>
          </a:prstGeom>
        </p:spPr>
      </p:pic>
      <p:pic>
        <p:nvPicPr>
          <p:cNvPr id="145" name="Unknown.jpeg" descr="Unknown.jpe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48419" y="4281034"/>
            <a:ext cx="12292458" cy="8146175"/>
          </a:xfrm>
          <a:prstGeom prst="rect">
            <a:avLst/>
          </a:prstGeom>
        </p:spPr>
      </p:pic>
      <p:pic>
        <p:nvPicPr>
          <p:cNvPr id="146" name="images.jpeg" descr="images.jpe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4031371" y="8661555"/>
            <a:ext cx="9292317" cy="69916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unca um pedaço de comida deve passar pelos lábios entre as refeições (LA 118)…"/>
          <p:cNvSpPr txBox="1">
            <a:spLocks noGrp="1"/>
          </p:cNvSpPr>
          <p:nvPr>
            <p:ph type="body" idx="1"/>
          </p:nvPr>
        </p:nvSpPr>
        <p:spPr>
          <a:xfrm>
            <a:off x="2763600" y="2137760"/>
            <a:ext cx="20322629" cy="8039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Nunca um pedaço de comida deve passar pelos lábios entre as refeições </a:t>
            </a:r>
            <a:r>
              <a:rPr sz="2500"/>
              <a:t>(LA 118)</a:t>
            </a:r>
          </a:p>
          <a:p>
            <a:pPr>
              <a:buBlip>
                <a:blip r:embed="rId3"/>
              </a:buBlip>
            </a:pPr>
            <a:r>
              <a:t>Comer com muita frequência é causa de dispepsia </a:t>
            </a:r>
            <a:r>
              <a:rPr sz="2500"/>
              <a:t>( Lar Adventista 118)</a:t>
            </a:r>
          </a:p>
        </p:txBody>
      </p:sp>
      <p:sp>
        <p:nvSpPr>
          <p:cNvPr id="151" name="Principios Básicos/ Ellen White"/>
          <p:cNvSpPr txBox="1"/>
          <p:nvPr/>
        </p:nvSpPr>
        <p:spPr>
          <a:xfrm>
            <a:off x="2387600" y="1425713"/>
            <a:ext cx="19621500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8400">
                <a:solidFill>
                  <a:srgbClr val="85604A"/>
                </a:solidFill>
              </a:defRPr>
            </a:lvl1pPr>
          </a:lstStyle>
          <a:p>
            <a:r>
              <a:t>Principios Básicos/ Ellen White </a:t>
            </a:r>
          </a:p>
        </p:txBody>
      </p:sp>
      <p:pic>
        <p:nvPicPr>
          <p:cNvPr id="152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474" y="8135242"/>
            <a:ext cx="7786640" cy="4682591"/>
          </a:xfrm>
          <a:prstGeom prst="rect">
            <a:avLst/>
          </a:prstGeom>
        </p:spPr>
      </p:pic>
      <p:pic>
        <p:nvPicPr>
          <p:cNvPr id="153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38599" y="8468462"/>
            <a:ext cx="7981406" cy="40161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utro Mal Gra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Outro Mal Grave</a:t>
            </a:r>
          </a:p>
        </p:txBody>
      </p:sp>
      <p:sp>
        <p:nvSpPr>
          <p:cNvPr id="158" name="Comer em horários impróprios…"/>
          <p:cNvSpPr txBox="1">
            <a:spLocks noGrp="1"/>
          </p:cNvSpPr>
          <p:nvPr>
            <p:ph type="body" idx="1"/>
          </p:nvPr>
        </p:nvSpPr>
        <p:spPr>
          <a:xfrm>
            <a:off x="2346543" y="1997622"/>
            <a:ext cx="18998435" cy="8039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Comer em horários impróprios</a:t>
            </a:r>
          </a:p>
          <a:p>
            <a:pPr lvl="3">
              <a:buBlip>
                <a:blip r:embed="rId3"/>
              </a:buBlip>
            </a:pPr>
            <a:r>
              <a:t>como depois de exercício violentos ou excessivo-</a:t>
            </a:r>
          </a:p>
          <a:p>
            <a:pPr lvl="3">
              <a:buBlip>
                <a:blip r:embed="rId3"/>
              </a:buBlip>
            </a:pPr>
            <a:r>
              <a:t> estar muito exausta </a:t>
            </a:r>
          </a:p>
          <a:p>
            <a:pPr lvl="3">
              <a:buBlip>
                <a:blip r:embed="rId3"/>
              </a:buBlip>
            </a:pPr>
            <a:r>
              <a:t>Estar ansioso/ nervoso </a:t>
            </a:r>
            <a:r>
              <a:rPr sz="2500"/>
              <a:t>( MH 305)</a:t>
            </a:r>
          </a:p>
        </p:txBody>
      </p:sp>
      <p:pic>
        <p:nvPicPr>
          <p:cNvPr id="159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70" y="8832030"/>
            <a:ext cx="6226226" cy="4109374"/>
          </a:xfrm>
          <a:prstGeom prst="rect">
            <a:avLst/>
          </a:prstGeom>
        </p:spPr>
      </p:pic>
      <p:pic>
        <p:nvPicPr>
          <p:cNvPr id="160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823793" y="9010454"/>
            <a:ext cx="6766253" cy="3752526"/>
          </a:xfrm>
          <a:prstGeom prst="rect">
            <a:avLst/>
          </a:prstGeom>
        </p:spPr>
      </p:pic>
      <p:pic>
        <p:nvPicPr>
          <p:cNvPr id="161" name="Unknown.jpeg" descr="Unknown.jpe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704033" y="8951744"/>
            <a:ext cx="6975933" cy="38699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icas…"/>
          <p:cNvSpPr txBox="1">
            <a:spLocks noGrp="1"/>
          </p:cNvSpPr>
          <p:nvPr>
            <p:ph type="title"/>
          </p:nvPr>
        </p:nvSpPr>
        <p:spPr>
          <a:xfrm>
            <a:off x="-487418" y="800100"/>
            <a:ext cx="20243801" cy="3327400"/>
          </a:xfrm>
          <a:prstGeom prst="rect">
            <a:avLst/>
          </a:prstGeom>
        </p:spPr>
        <p:txBody>
          <a:bodyPr/>
          <a:lstStyle/>
          <a:p>
            <a:r>
              <a:t>Dicas…</a:t>
            </a:r>
          </a:p>
        </p:txBody>
      </p:sp>
      <p:sp>
        <p:nvSpPr>
          <p:cNvPr id="166" name="Cuidado com porção muito grande de nozes.…"/>
          <p:cNvSpPr txBox="1">
            <a:spLocks noGrp="1"/>
          </p:cNvSpPr>
          <p:nvPr>
            <p:ph type="body" sz="half" idx="1"/>
          </p:nvPr>
        </p:nvSpPr>
        <p:spPr>
          <a:xfrm>
            <a:off x="1334375" y="4248150"/>
            <a:ext cx="14543991" cy="8039100"/>
          </a:xfrm>
          <a:prstGeom prst="rect">
            <a:avLst/>
          </a:prstGeom>
        </p:spPr>
        <p:txBody>
          <a:bodyPr/>
          <a:lstStyle/>
          <a:p>
            <a:pPr marL="542925" indent="-542925" defTabSz="784225">
              <a:spcBef>
                <a:spcPts val="4200"/>
              </a:spcBef>
              <a:buBlip>
                <a:blip r:embed="rId3"/>
              </a:buBlip>
              <a:defRPr sz="4750"/>
            </a:pPr>
            <a:r>
              <a:t>Cuidado com porção muito grande de nozes. </a:t>
            </a:r>
          </a:p>
          <a:p>
            <a:pPr marL="542925" indent="-542925" defTabSz="784225">
              <a:spcBef>
                <a:spcPts val="4200"/>
              </a:spcBef>
              <a:buBlip>
                <a:blip r:embed="rId3"/>
              </a:buBlip>
              <a:defRPr sz="4750"/>
            </a:pPr>
            <a:r>
              <a:t>Uma </a:t>
            </a:r>
            <a:r>
              <a:rPr u="sng"/>
              <a:t>dieta de frutas por alguns dias muitas vezes </a:t>
            </a:r>
            <a:r>
              <a:t>podem trazer inúmeros benefícios para  o cérebro </a:t>
            </a:r>
          </a:p>
          <a:p>
            <a:pPr marL="542925" indent="-542925" defTabSz="784225">
              <a:spcBef>
                <a:spcPts val="4200"/>
              </a:spcBef>
              <a:buBlip>
                <a:blip r:embed="rId3"/>
              </a:buBlip>
              <a:defRPr sz="4750"/>
            </a:pPr>
            <a:r>
              <a:rPr u="sng"/>
              <a:t>Refeição simples </a:t>
            </a:r>
            <a:r>
              <a:t>, mas com uma delicadeza que vai convidar o apetite. </a:t>
            </a:r>
          </a:p>
          <a:p>
            <a:pPr marL="542925" indent="-542925" defTabSz="784225">
              <a:spcBef>
                <a:spcPts val="4200"/>
              </a:spcBef>
              <a:buBlip>
                <a:blip r:embed="rId3"/>
              </a:buBlip>
              <a:defRPr sz="4750"/>
            </a:pPr>
            <a:r>
              <a:t>Mas todas as refeições nao deveriam ser compostas do mesmo tipos de </a:t>
            </a:r>
            <a:r>
              <a:rPr u="sng"/>
              <a:t>alimentos sem variação.</a:t>
            </a:r>
            <a:r>
              <a:t> Se não, pode causar dispepsia e debilidade geral. </a:t>
            </a:r>
          </a:p>
        </p:txBody>
      </p:sp>
      <p:pic>
        <p:nvPicPr>
          <p:cNvPr id="167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864196" y="2533567"/>
            <a:ext cx="8113042" cy="5662005"/>
          </a:xfrm>
          <a:prstGeom prst="rect">
            <a:avLst/>
          </a:prstGeom>
        </p:spPr>
      </p:pic>
      <p:pic>
        <p:nvPicPr>
          <p:cNvPr id="168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965158" y="8057415"/>
            <a:ext cx="7911115" cy="52305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rã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Grão </a:t>
            </a:r>
          </a:p>
        </p:txBody>
      </p:sp>
      <p:sp>
        <p:nvSpPr>
          <p:cNvPr id="173" name="Os grãos usados para fazer mingau devem ser cozidos por várias horas.…"/>
          <p:cNvSpPr txBox="1">
            <a:spLocks noGrp="1"/>
          </p:cNvSpPr>
          <p:nvPr>
            <p:ph type="body" sz="half" idx="1"/>
          </p:nvPr>
        </p:nvSpPr>
        <p:spPr>
          <a:xfrm>
            <a:off x="1529537" y="3855579"/>
            <a:ext cx="13652073" cy="882424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Os grãos usados para fazer mingau devem ser cozidos por várias horas. </a:t>
            </a:r>
          </a:p>
          <a:p>
            <a:pPr>
              <a:buBlip>
                <a:blip r:embed="rId3"/>
              </a:buBlip>
            </a:pPr>
            <a:r>
              <a:t>O pão deve estar bem assado, por dentro e por fora. </a:t>
            </a:r>
          </a:p>
          <a:p>
            <a:pPr>
              <a:buBlip>
                <a:blip r:embed="rId3"/>
              </a:buBlip>
            </a:pPr>
            <a:r>
              <a:t>O pão com dois ou três dias é mais saudável do que o pão novo. </a:t>
            </a:r>
          </a:p>
        </p:txBody>
      </p:sp>
      <p:pic>
        <p:nvPicPr>
          <p:cNvPr id="174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261404" y="8199663"/>
            <a:ext cx="7445952" cy="4966459"/>
          </a:xfrm>
          <a:prstGeom prst="rect">
            <a:avLst/>
          </a:prstGeom>
        </p:spPr>
      </p:pic>
      <p:pic>
        <p:nvPicPr>
          <p:cNvPr id="175" name="images.jpeg" descr="images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178107" y="3112609"/>
            <a:ext cx="7445952" cy="547399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óleo e vinagre"/>
          <p:cNvSpPr txBox="1">
            <a:spLocks noGrp="1"/>
          </p:cNvSpPr>
          <p:nvPr>
            <p:ph type="title"/>
          </p:nvPr>
        </p:nvSpPr>
        <p:spPr>
          <a:xfrm>
            <a:off x="-137073" y="800100"/>
            <a:ext cx="20243801" cy="3327400"/>
          </a:xfrm>
          <a:prstGeom prst="rect">
            <a:avLst/>
          </a:prstGeom>
        </p:spPr>
        <p:txBody>
          <a:bodyPr/>
          <a:lstStyle/>
          <a:p>
            <a:r>
              <a:t>óleo e vinagre</a:t>
            </a:r>
          </a:p>
        </p:txBody>
      </p:sp>
      <p:sp>
        <p:nvSpPr>
          <p:cNvPr id="180" name="Mantenha a gordura longe de sua comida. Isso contamina qualquer preparação de comida que você possa fazer. Coma principalmente frutas e vegetais.…"/>
          <p:cNvSpPr txBox="1">
            <a:spLocks noGrp="1"/>
          </p:cNvSpPr>
          <p:nvPr>
            <p:ph type="body" idx="1"/>
          </p:nvPr>
        </p:nvSpPr>
        <p:spPr>
          <a:xfrm>
            <a:off x="673879" y="3171299"/>
            <a:ext cx="16143572" cy="977054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rPr u="sng"/>
              <a:t>Mantenha a gordura longe de sua comida.</a:t>
            </a:r>
            <a:r>
              <a:t> Isso contamina qualquer preparação de comida que você possa fazer. Coma principalmente frutas e vegetais. </a:t>
            </a:r>
          </a:p>
          <a:p>
            <a:pPr>
              <a:buBlip>
                <a:blip r:embed="rId3"/>
              </a:buBlip>
            </a:pPr>
            <a:r>
              <a:t>As saladas que são preparadas  com </a:t>
            </a:r>
            <a:r>
              <a:rPr u="sng"/>
              <a:t>azeite e vinagre,</a:t>
            </a:r>
            <a:r>
              <a:t> - ocorre uma fermentação no estômago e a comida não é diferida, mas apodrece. </a:t>
            </a:r>
          </a:p>
          <a:p>
            <a:pPr>
              <a:buBlip>
                <a:blip r:embed="rId3"/>
              </a:buBlip>
            </a:pPr>
            <a:r>
              <a:t>Gordura Cozida nos alimentos dificulta a digestão.  </a:t>
            </a:r>
            <a:r>
              <a:rPr sz="2500"/>
              <a:t>(CRA 368)</a:t>
            </a:r>
          </a:p>
        </p:txBody>
      </p:sp>
      <p:pic>
        <p:nvPicPr>
          <p:cNvPr id="181" name="Unknown.jpeg" descr="Unknown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134578" y="7599219"/>
            <a:ext cx="6684662" cy="4847800"/>
          </a:xfrm>
          <a:prstGeom prst="rect">
            <a:avLst/>
          </a:prstGeom>
        </p:spPr>
      </p:pic>
      <p:pic>
        <p:nvPicPr>
          <p:cNvPr id="182" name="Unknown.jpeg" descr="Unknown.jpe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077351" y="787400"/>
            <a:ext cx="6684661" cy="66592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1077</Words>
  <Application>Microsoft Macintosh PowerPoint</Application>
  <PresentationFormat>Custom</PresentationFormat>
  <Paragraphs>74</Paragraphs>
  <Slides>25</Slides>
  <Notes>20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Didot</vt:lpstr>
      <vt:lpstr>Helvetica Neue</vt:lpstr>
      <vt:lpstr>Zapfino</vt:lpstr>
      <vt:lpstr>Renaissance</vt:lpstr>
      <vt:lpstr>Principios Básicos</vt:lpstr>
      <vt:lpstr>Excelente livros para ler </vt:lpstr>
      <vt:lpstr>Princípios Básicos</vt:lpstr>
      <vt:lpstr>Dicas Básicas</vt:lpstr>
      <vt:lpstr>PowerPoint Presentation</vt:lpstr>
      <vt:lpstr>Outro Mal Grave</vt:lpstr>
      <vt:lpstr>Dicas…</vt:lpstr>
      <vt:lpstr>Grão </vt:lpstr>
      <vt:lpstr>óleo e vinagre</vt:lpstr>
      <vt:lpstr>Azeitonas</vt:lpstr>
      <vt:lpstr>Alimentos Crus </vt:lpstr>
      <vt:lpstr>Compartilhar o seu conhecimento </vt:lpstr>
      <vt:lpstr>Sal </vt:lpstr>
      <vt:lpstr>Alimentos e Combinações  Nocivas </vt:lpstr>
      <vt:lpstr>PowerPoint Presentation</vt:lpstr>
      <vt:lpstr>PowerPoint Presentation</vt:lpstr>
      <vt:lpstr>Alimentos e Combinações Nocivas </vt:lpstr>
      <vt:lpstr>PowerPoint Presentation</vt:lpstr>
      <vt:lpstr>INTESTINO PERMEÁVEL E  CEREBRO COM VAZAMENTO </vt:lpstr>
      <vt:lpstr>Digestão e Exercício </vt:lpstr>
      <vt:lpstr>Benefícios do Jejum </vt:lpstr>
      <vt:lpstr>Carnes e Laticínios </vt:lpstr>
      <vt:lpstr>Hidroterapia ao invés de Drogas</vt:lpstr>
      <vt:lpstr>Dicas</vt:lpstr>
      <vt:lpstr>Preparação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Joyce Belew</cp:lastModifiedBy>
  <cp:revision>1</cp:revision>
  <dcterms:modified xsi:type="dcterms:W3CDTF">2025-05-25T14:12:02Z</dcterms:modified>
</cp:coreProperties>
</file>