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3" r:id="rId11"/>
    <p:sldId id="265" r:id="rId12"/>
    <p:sldId id="266" r:id="rId13"/>
    <p:sldId id="267" r:id="rId14"/>
    <p:sldId id="272" r:id="rId15"/>
  </p:sldIdLst>
  <p:sldSz cx="18288000" cy="10287000"/>
  <p:notesSz cx="6858000" cy="9144000"/>
  <p:embeddedFontLst>
    <p:embeddedFont>
      <p:font typeface="Akzidenz-Grotesk Heavy" panose="02000503050000020004"/>
      <p:regular r:id="rId16"/>
      <p:bold r:id="rId17"/>
      <p:italic r:id="rId18"/>
      <p:boldItalic r:id="rId19"/>
    </p:embeddedFont>
    <p:embeddedFont>
      <p:font typeface="Chloe" pitchFamily="2" charset="77"/>
      <p:regular r:id="rId20"/>
    </p:embeddedFont>
    <p:embeddedFont>
      <p:font typeface="Gotham" pitchFamily="2" charset="0"/>
      <p:regular r:id="rId21"/>
    </p:embeddedFont>
    <p:embeddedFont>
      <p:font typeface="Gotham Bold" pitchFamily="2" charset="0"/>
      <p:regular r:id="rId22"/>
      <p:bold r:id="rId23"/>
    </p:embeddedFont>
    <p:embeddedFont>
      <p:font typeface="Inter" panose="020F0502020204030204" pitchFamily="34" charset="0"/>
      <p:regular r:id="rId24"/>
      <p:bold r:id="rId25"/>
      <p:italic r:id="rId26"/>
      <p:boldItalic r:id="rId27"/>
    </p:embeddedFont>
    <p:embeddedFont>
      <p:font typeface="Inter Bold" panose="020B0802030000000004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727" autoAdjust="0"/>
  </p:normalViewPr>
  <p:slideViewPr>
    <p:cSldViewPr>
      <p:cViewPr varScale="1">
        <p:scale>
          <a:sx n="60" d="100"/>
          <a:sy n="60" d="100"/>
        </p:scale>
        <p:origin x="40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68515" y="2624297"/>
            <a:ext cx="1859652" cy="5488937"/>
            <a:chOff x="0" y="0"/>
            <a:chExt cx="489785" cy="14456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785" cy="1445646"/>
            </a:xfrm>
            <a:custGeom>
              <a:avLst/>
              <a:gdLst/>
              <a:ahLst/>
              <a:cxnLst/>
              <a:rect l="l" t="t" r="r" b="b"/>
              <a:pathLst>
                <a:path w="489785" h="1445646">
                  <a:moveTo>
                    <a:pt x="0" y="0"/>
                  </a:moveTo>
                  <a:lnTo>
                    <a:pt x="489785" y="0"/>
                  </a:lnTo>
                  <a:lnTo>
                    <a:pt x="489785" y="1445646"/>
                  </a:lnTo>
                  <a:lnTo>
                    <a:pt x="0" y="1445646"/>
                  </a:lnTo>
                  <a:close/>
                </a:path>
              </a:pathLst>
            </a:custGeom>
            <a:solidFill>
              <a:srgbClr val="80A35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9785" cy="1483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600931" y="2624297"/>
            <a:ext cx="1859652" cy="5488937"/>
            <a:chOff x="0" y="0"/>
            <a:chExt cx="489785" cy="14456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9785" cy="1445646"/>
            </a:xfrm>
            <a:custGeom>
              <a:avLst/>
              <a:gdLst/>
              <a:ahLst/>
              <a:cxnLst/>
              <a:rect l="l" t="t" r="r" b="b"/>
              <a:pathLst>
                <a:path w="489785" h="1445646">
                  <a:moveTo>
                    <a:pt x="0" y="0"/>
                  </a:moveTo>
                  <a:lnTo>
                    <a:pt x="489785" y="0"/>
                  </a:lnTo>
                  <a:lnTo>
                    <a:pt x="489785" y="1445646"/>
                  </a:lnTo>
                  <a:lnTo>
                    <a:pt x="0" y="1445646"/>
                  </a:lnTo>
                  <a:close/>
                </a:path>
              </a:pathLst>
            </a:custGeom>
            <a:solidFill>
              <a:srgbClr val="80A35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9785" cy="1483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77315" y="1669310"/>
            <a:ext cx="8875655" cy="7398912"/>
            <a:chOff x="0" y="0"/>
            <a:chExt cx="1375071" cy="11462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5071" cy="1146285"/>
            </a:xfrm>
            <a:custGeom>
              <a:avLst/>
              <a:gdLst/>
              <a:ahLst/>
              <a:cxnLst/>
              <a:rect l="l" t="t" r="r" b="b"/>
              <a:pathLst>
                <a:path w="1375071" h="1146285">
                  <a:moveTo>
                    <a:pt x="0" y="0"/>
                  </a:moveTo>
                  <a:lnTo>
                    <a:pt x="1375071" y="0"/>
                  </a:lnTo>
                  <a:lnTo>
                    <a:pt x="1375071" y="1146285"/>
                  </a:lnTo>
                  <a:lnTo>
                    <a:pt x="0" y="1146285"/>
                  </a:lnTo>
                  <a:close/>
                </a:path>
              </a:pathLst>
            </a:custGeom>
            <a:blipFill>
              <a:blip r:embed="rId2"/>
              <a:stretch>
                <a:fillRect l="-24099" r="-24099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10483509" flipH="1">
            <a:off x="10619072" y="7656886"/>
            <a:ext cx="2874538" cy="3202828"/>
          </a:xfrm>
          <a:custGeom>
            <a:avLst/>
            <a:gdLst/>
            <a:ahLst/>
            <a:cxnLst/>
            <a:rect l="l" t="t" r="r" b="b"/>
            <a:pathLst>
              <a:path w="2874538" h="3202828">
                <a:moveTo>
                  <a:pt x="2874539" y="0"/>
                </a:moveTo>
                <a:lnTo>
                  <a:pt x="0" y="0"/>
                </a:lnTo>
                <a:lnTo>
                  <a:pt x="0" y="3202828"/>
                </a:lnTo>
                <a:lnTo>
                  <a:pt x="2874539" y="3202828"/>
                </a:lnTo>
                <a:lnTo>
                  <a:pt x="28745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952782" flipH="1">
            <a:off x="7696598" y="7532383"/>
            <a:ext cx="3858285" cy="4298925"/>
          </a:xfrm>
          <a:custGeom>
            <a:avLst/>
            <a:gdLst/>
            <a:ahLst/>
            <a:cxnLst/>
            <a:rect l="l" t="t" r="r" b="b"/>
            <a:pathLst>
              <a:path w="3858285" h="4298925">
                <a:moveTo>
                  <a:pt x="3858285" y="0"/>
                </a:moveTo>
                <a:lnTo>
                  <a:pt x="0" y="0"/>
                </a:lnTo>
                <a:lnTo>
                  <a:pt x="0" y="4298925"/>
                </a:lnTo>
                <a:lnTo>
                  <a:pt x="3858285" y="4298925"/>
                </a:lnTo>
                <a:lnTo>
                  <a:pt x="385828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697495" y="698478"/>
            <a:ext cx="1981975" cy="1925819"/>
          </a:xfrm>
          <a:custGeom>
            <a:avLst/>
            <a:gdLst/>
            <a:ahLst/>
            <a:cxnLst/>
            <a:rect l="l" t="t" r="r" b="b"/>
            <a:pathLst>
              <a:path w="1981975" h="1925819">
                <a:moveTo>
                  <a:pt x="0" y="0"/>
                </a:moveTo>
                <a:lnTo>
                  <a:pt x="1981975" y="0"/>
                </a:lnTo>
                <a:lnTo>
                  <a:pt x="1981975" y="1925819"/>
                </a:lnTo>
                <a:lnTo>
                  <a:pt x="0" y="19258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063930" y="3646040"/>
            <a:ext cx="7141636" cy="230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653"/>
              </a:lnSpc>
            </a:pPr>
            <a:r>
              <a:rPr lang="en-US" sz="16345" spc="-1111">
                <a:solidFill>
                  <a:srgbClr val="092F0F"/>
                </a:solidFill>
                <a:latin typeface="Chloe"/>
                <a:ea typeface="Chloe"/>
                <a:cs typeface="Chloe"/>
                <a:sym typeface="Chloe"/>
              </a:rPr>
              <a:t>Protocolo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56342" y="5993837"/>
            <a:ext cx="3930333" cy="1370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0"/>
              </a:lnSpc>
            </a:pPr>
            <a:r>
              <a:rPr lang="en-US" sz="4907" spc="53" dirty="0" err="1">
                <a:solidFill>
                  <a:srgbClr val="80A351"/>
                </a:solidFill>
                <a:latin typeface="Chloe"/>
                <a:ea typeface="Chloe"/>
                <a:cs typeface="Chloe"/>
                <a:sym typeface="Chloe"/>
              </a:rPr>
              <a:t>Parte</a:t>
            </a:r>
            <a:r>
              <a:rPr lang="en-US" sz="4907" spc="53" dirty="0">
                <a:solidFill>
                  <a:srgbClr val="80A351"/>
                </a:solidFill>
                <a:latin typeface="Chloe"/>
                <a:ea typeface="Chloe"/>
                <a:cs typeface="Chloe"/>
                <a:sym typeface="Chloe"/>
              </a:rPr>
              <a:t> 2</a:t>
            </a:r>
          </a:p>
          <a:p>
            <a:pPr algn="ctr">
              <a:lnSpc>
                <a:spcPts val="5300"/>
              </a:lnSpc>
            </a:pPr>
            <a:r>
              <a:rPr lang="en-US" sz="4907" spc="53" dirty="0">
                <a:solidFill>
                  <a:srgbClr val="80A351"/>
                </a:solidFill>
                <a:latin typeface="Chloe"/>
                <a:ea typeface="Chloe"/>
                <a:cs typeface="Chloe"/>
                <a:sym typeface="Chloe"/>
              </a:rPr>
              <a:t>Terceira Aula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33388-C45C-CB18-EDB0-1AAA57D0B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8481E23-9BFB-9BCC-AE8D-8E5D9510519B}"/>
              </a:ext>
            </a:extLst>
          </p:cNvPr>
          <p:cNvGrpSpPr/>
          <p:nvPr/>
        </p:nvGrpSpPr>
        <p:grpSpPr>
          <a:xfrm>
            <a:off x="0" y="36926"/>
            <a:ext cx="3622370" cy="3416691"/>
            <a:chOff x="0" y="0"/>
            <a:chExt cx="1375071" cy="129699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3B1C97E-A120-2F9B-EC7D-EAC042AA1073}"/>
                </a:ext>
              </a:extLst>
            </p:cNvPr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2"/>
              <a:stretch>
                <a:fillRect l="-10754" r="-10754"/>
              </a:stretch>
            </a:blipFill>
          </p:spPr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22AF45F9-6304-BAC4-3473-0C004196377A}"/>
              </a:ext>
            </a:extLst>
          </p:cNvPr>
          <p:cNvGrpSpPr/>
          <p:nvPr/>
        </p:nvGrpSpPr>
        <p:grpSpPr>
          <a:xfrm>
            <a:off x="3622370" y="3453617"/>
            <a:ext cx="3622370" cy="3416691"/>
            <a:chOff x="0" y="0"/>
            <a:chExt cx="1375071" cy="129699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162D634-D420-B604-C272-FE21F0288B4A}"/>
                </a:ext>
              </a:extLst>
            </p:cNvPr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3"/>
              <a:stretch>
                <a:fillRect l="-20785" r="-20785"/>
              </a:stretch>
            </a:blip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CE6022F-9D65-B647-CD23-71BD801CF11C}"/>
              </a:ext>
            </a:extLst>
          </p:cNvPr>
          <p:cNvGrpSpPr/>
          <p:nvPr/>
        </p:nvGrpSpPr>
        <p:grpSpPr>
          <a:xfrm>
            <a:off x="0" y="6870309"/>
            <a:ext cx="3622370" cy="3416691"/>
            <a:chOff x="0" y="0"/>
            <a:chExt cx="1375071" cy="12969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F3C25D9-B384-0003-AEBC-DCD48935BEC5}"/>
                </a:ext>
              </a:extLst>
            </p:cNvPr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4"/>
              <a:stretch>
                <a:fillRect l="-20653" r="-20653"/>
              </a:stretch>
            </a:blipFill>
          </p:spPr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DFEEA8A7-EF7F-770A-0B15-2790F85B21A2}"/>
              </a:ext>
            </a:extLst>
          </p:cNvPr>
          <p:cNvSpPr/>
          <p:nvPr/>
        </p:nvSpPr>
        <p:spPr>
          <a:xfrm rot="10483509" flipH="1">
            <a:off x="15512138" y="-2300503"/>
            <a:ext cx="3494323" cy="3893396"/>
          </a:xfrm>
          <a:custGeom>
            <a:avLst/>
            <a:gdLst/>
            <a:ahLst/>
            <a:cxnLst/>
            <a:rect l="l" t="t" r="r" b="b"/>
            <a:pathLst>
              <a:path w="3494323" h="3893396">
                <a:moveTo>
                  <a:pt x="3494324" y="0"/>
                </a:moveTo>
                <a:lnTo>
                  <a:pt x="0" y="0"/>
                </a:lnTo>
                <a:lnTo>
                  <a:pt x="0" y="3893396"/>
                </a:lnTo>
                <a:lnTo>
                  <a:pt x="3494324" y="3893396"/>
                </a:lnTo>
                <a:lnTo>
                  <a:pt x="349432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D6EBB0B8-4BA7-D932-B57F-533AF6874D87}"/>
              </a:ext>
            </a:extLst>
          </p:cNvPr>
          <p:cNvSpPr txBox="1"/>
          <p:nvPr/>
        </p:nvSpPr>
        <p:spPr>
          <a:xfrm>
            <a:off x="7579353" y="1940146"/>
            <a:ext cx="10209925" cy="764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6"/>
              </a:lnSpc>
            </a:pPr>
            <a:r>
              <a:rPr lang="en-US" sz="2800" dirty="0"/>
              <a:t>“</a:t>
            </a:r>
            <a:r>
              <a:rPr lang="en-US" sz="2800" dirty="0" err="1"/>
              <a:t>Satanás</a:t>
            </a:r>
            <a:r>
              <a:rPr lang="en-US" sz="2800" dirty="0"/>
              <a:t> </a:t>
            </a:r>
            <a:r>
              <a:rPr lang="en-US" sz="2800" dirty="0" err="1"/>
              <a:t>reuniu</a:t>
            </a:r>
            <a:r>
              <a:rPr lang="en-US" sz="2800" dirty="0"/>
              <a:t> </a:t>
            </a:r>
            <a:r>
              <a:rPr lang="en-US" sz="2800" dirty="0" err="1"/>
              <a:t>os</a:t>
            </a:r>
            <a:r>
              <a:rPr lang="en-US" sz="2800" dirty="0"/>
              <a:t> </a:t>
            </a:r>
            <a:r>
              <a:rPr lang="en-US" sz="2800" dirty="0" err="1"/>
              <a:t>anjos</a:t>
            </a:r>
            <a:r>
              <a:rPr lang="en-US" sz="2800" dirty="0"/>
              <a:t> </a:t>
            </a:r>
            <a:r>
              <a:rPr lang="en-US" sz="2800" dirty="0" err="1"/>
              <a:t>caídos</a:t>
            </a:r>
            <a:r>
              <a:rPr lang="en-US" sz="2800" dirty="0"/>
              <a:t> a </a:t>
            </a:r>
            <a:r>
              <a:rPr lang="en-US" sz="2800" dirty="0" err="1"/>
              <a:t>fim</a:t>
            </a:r>
            <a:r>
              <a:rPr lang="en-US" sz="2800" dirty="0"/>
              <a:t> de </a:t>
            </a:r>
            <a:r>
              <a:rPr lang="en-US" sz="2800" dirty="0" err="1"/>
              <a:t>inventar</a:t>
            </a:r>
            <a:r>
              <a:rPr lang="en-US" sz="2800" dirty="0"/>
              <a:t> </a:t>
            </a:r>
            <a:r>
              <a:rPr lang="en-US" sz="2800" dirty="0" err="1"/>
              <a:t>algum</a:t>
            </a:r>
            <a:r>
              <a:rPr lang="en-US" sz="2800" dirty="0"/>
              <a:t> </a:t>
            </a:r>
            <a:r>
              <a:rPr lang="en-US" sz="2800" dirty="0" err="1"/>
              <a:t>meio</a:t>
            </a:r>
            <a:r>
              <a:rPr lang="en-US" sz="2800" dirty="0"/>
              <a:t> de </a:t>
            </a:r>
            <a:r>
              <a:rPr lang="en-US" sz="2800" dirty="0" err="1"/>
              <a:t>fazer</a:t>
            </a:r>
            <a:r>
              <a:rPr lang="en-US" sz="2800" dirty="0"/>
              <a:t> o </a:t>
            </a:r>
            <a:r>
              <a:rPr lang="en-US" sz="2800" dirty="0" err="1"/>
              <a:t>máximo</a:t>
            </a:r>
            <a:r>
              <a:rPr lang="en-US" sz="2800" dirty="0"/>
              <a:t> de mal </a:t>
            </a:r>
            <a:r>
              <a:rPr lang="en-US" sz="2800" dirty="0" err="1"/>
              <a:t>possível</a:t>
            </a:r>
            <a:r>
              <a:rPr lang="en-US" sz="2800" dirty="0"/>
              <a:t> à </a:t>
            </a:r>
            <a:r>
              <a:rPr lang="en-US" sz="2800" dirty="0" err="1"/>
              <a:t>família</a:t>
            </a:r>
            <a:r>
              <a:rPr lang="en-US" sz="2800" dirty="0"/>
              <a:t> humana. </a:t>
            </a:r>
            <a:r>
              <a:rPr lang="en-US" sz="2800" dirty="0" err="1"/>
              <a:t>Proposta</a:t>
            </a:r>
            <a:r>
              <a:rPr lang="en-US" sz="2800" dirty="0"/>
              <a:t> </a:t>
            </a:r>
            <a:r>
              <a:rPr lang="en-US" sz="2800" dirty="0" err="1"/>
              <a:t>após</a:t>
            </a:r>
            <a:r>
              <a:rPr lang="en-US" sz="2800" dirty="0"/>
              <a:t> </a:t>
            </a:r>
            <a:r>
              <a:rPr lang="en-US" sz="2800" dirty="0" err="1"/>
              <a:t>proposta</a:t>
            </a:r>
            <a:r>
              <a:rPr lang="en-US" sz="2800" dirty="0"/>
              <a:t> </a:t>
            </a:r>
            <a:r>
              <a:rPr lang="en-US" sz="2800" dirty="0" err="1"/>
              <a:t>foi</a:t>
            </a:r>
            <a:r>
              <a:rPr lang="en-US" sz="2800" dirty="0"/>
              <a:t> </a:t>
            </a:r>
            <a:r>
              <a:rPr lang="en-US" sz="2800" dirty="0" err="1"/>
              <a:t>apresentada</a:t>
            </a:r>
            <a:r>
              <a:rPr lang="en-US" sz="2800" dirty="0"/>
              <a:t>, </a:t>
            </a:r>
            <a:r>
              <a:rPr lang="en-US" sz="2800" dirty="0" err="1"/>
              <a:t>até</a:t>
            </a:r>
            <a:r>
              <a:rPr lang="en-US" sz="2800" dirty="0"/>
              <a:t> que </a:t>
            </a:r>
            <a:r>
              <a:rPr lang="en-US" sz="2800" dirty="0" err="1"/>
              <a:t>finalmente</a:t>
            </a:r>
            <a:r>
              <a:rPr lang="en-US" sz="2800" dirty="0"/>
              <a:t> </a:t>
            </a:r>
            <a:r>
              <a:rPr lang="en-US" sz="2800" dirty="0" err="1"/>
              <a:t>Satanás</a:t>
            </a:r>
            <a:r>
              <a:rPr lang="en-US" sz="2800" dirty="0"/>
              <a:t> </a:t>
            </a:r>
            <a:r>
              <a:rPr lang="en-US" sz="2800" dirty="0" err="1"/>
              <a:t>imaginou</a:t>
            </a:r>
            <a:r>
              <a:rPr lang="en-US" sz="2800" dirty="0"/>
              <a:t> um plano.</a:t>
            </a:r>
            <a:br>
              <a:rPr lang="en-US" sz="2800" dirty="0"/>
            </a:br>
            <a:r>
              <a:rPr lang="en-US" sz="2800" dirty="0"/>
              <a:t>Ele </a:t>
            </a:r>
            <a:r>
              <a:rPr lang="en-US" sz="2800" dirty="0" err="1"/>
              <a:t>tomaria</a:t>
            </a:r>
            <a:r>
              <a:rPr lang="en-US" sz="2800" dirty="0"/>
              <a:t> o </a:t>
            </a:r>
            <a:r>
              <a:rPr lang="en-US" sz="2800" dirty="0" err="1"/>
              <a:t>fruto</a:t>
            </a:r>
            <a:r>
              <a:rPr lang="en-US" sz="2800" dirty="0"/>
              <a:t> da vide, </a:t>
            </a:r>
            <a:r>
              <a:rPr lang="en-US" sz="2800" dirty="0" err="1"/>
              <a:t>também</a:t>
            </a:r>
            <a:r>
              <a:rPr lang="en-US" sz="2800" dirty="0"/>
              <a:t> o trigo e </a:t>
            </a:r>
            <a:r>
              <a:rPr lang="en-US" sz="2800" dirty="0" err="1"/>
              <a:t>outras</a:t>
            </a:r>
            <a:r>
              <a:rPr lang="en-US" sz="2800" dirty="0"/>
              <a:t> </a:t>
            </a:r>
            <a:r>
              <a:rPr lang="en-US" sz="2800" dirty="0" err="1"/>
              <a:t>coisas</a:t>
            </a:r>
            <a:r>
              <a:rPr lang="en-US" sz="2800" dirty="0"/>
              <a:t> dadas </a:t>
            </a:r>
            <a:r>
              <a:rPr lang="en-US" sz="2800" dirty="0" err="1"/>
              <a:t>por</a:t>
            </a:r>
            <a:r>
              <a:rPr lang="en-US" sz="2800" dirty="0"/>
              <a:t> Deus </a:t>
            </a:r>
            <a:r>
              <a:rPr lang="en-US" sz="2800" dirty="0" err="1"/>
              <a:t>como</a:t>
            </a:r>
            <a:r>
              <a:rPr lang="en-US" sz="2800" dirty="0"/>
              <a:t> </a:t>
            </a:r>
            <a:r>
              <a:rPr lang="en-US" sz="2800" dirty="0" err="1"/>
              <a:t>alimento</a:t>
            </a:r>
            <a:r>
              <a:rPr lang="en-US" sz="2800" dirty="0"/>
              <a:t>, e </a:t>
            </a:r>
            <a:r>
              <a:rPr lang="en-US" sz="2800" dirty="0" err="1"/>
              <a:t>os</a:t>
            </a:r>
            <a:r>
              <a:rPr lang="en-US" sz="2800" dirty="0"/>
              <a:t> </a:t>
            </a:r>
            <a:r>
              <a:rPr lang="en-US" sz="2800" dirty="0" err="1"/>
              <a:t>converteria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veneno</a:t>
            </a:r>
            <a:r>
              <a:rPr lang="en-US" sz="2800" dirty="0"/>
              <a:t> para </a:t>
            </a:r>
            <a:r>
              <a:rPr lang="en-US" sz="2800" dirty="0" err="1"/>
              <a:t>arruinar</a:t>
            </a:r>
            <a:r>
              <a:rPr lang="en-US" sz="2800" dirty="0"/>
              <a:t> as </a:t>
            </a:r>
            <a:r>
              <a:rPr lang="en-US" sz="2800" dirty="0" err="1"/>
              <a:t>faculdades</a:t>
            </a:r>
            <a:r>
              <a:rPr lang="en-US" sz="2800" dirty="0"/>
              <a:t> </a:t>
            </a:r>
            <a:r>
              <a:rPr lang="en-US" sz="2800" dirty="0" err="1"/>
              <a:t>físicas</a:t>
            </a:r>
            <a:r>
              <a:rPr lang="en-US" sz="2800" dirty="0"/>
              <a:t>, </a:t>
            </a:r>
            <a:r>
              <a:rPr lang="en-US" sz="2800" dirty="0" err="1"/>
              <a:t>mentais</a:t>
            </a:r>
            <a:r>
              <a:rPr lang="en-US" sz="2800" dirty="0"/>
              <a:t> e </a:t>
            </a:r>
            <a:r>
              <a:rPr lang="en-US" sz="2800" dirty="0" err="1"/>
              <a:t>morais</a:t>
            </a:r>
            <a:r>
              <a:rPr lang="en-US" sz="2800" dirty="0"/>
              <a:t> do </a:t>
            </a:r>
            <a:r>
              <a:rPr lang="en-US" sz="2800" dirty="0" err="1"/>
              <a:t>homem</a:t>
            </a:r>
            <a:r>
              <a:rPr lang="en-US" sz="2800" dirty="0"/>
              <a:t>.</a:t>
            </a:r>
            <a:br>
              <a:rPr lang="en-US" sz="2800" dirty="0"/>
            </a:br>
            <a:r>
              <a:rPr lang="en-US" sz="2800" dirty="0" err="1"/>
              <a:t>Dominaria</a:t>
            </a:r>
            <a:r>
              <a:rPr lang="en-US" sz="2800" dirty="0"/>
              <a:t> de </a:t>
            </a:r>
            <a:r>
              <a:rPr lang="en-US" sz="2800" dirty="0" err="1"/>
              <a:t>tal</a:t>
            </a:r>
            <a:r>
              <a:rPr lang="en-US" sz="2800" dirty="0"/>
              <a:t> </a:t>
            </a:r>
            <a:r>
              <a:rPr lang="en-US" sz="2800" dirty="0" err="1"/>
              <a:t>maneira</a:t>
            </a:r>
            <a:r>
              <a:rPr lang="en-US" sz="2800" dirty="0"/>
              <a:t> </a:t>
            </a:r>
            <a:r>
              <a:rPr lang="en-US" sz="2800" dirty="0" err="1"/>
              <a:t>os</a:t>
            </a:r>
            <a:r>
              <a:rPr lang="en-US" sz="2800" dirty="0"/>
              <a:t> </a:t>
            </a:r>
            <a:r>
              <a:rPr lang="en-US" sz="2800" dirty="0" err="1"/>
              <a:t>sentidos</a:t>
            </a:r>
            <a:r>
              <a:rPr lang="en-US" sz="2800" dirty="0"/>
              <a:t> que </a:t>
            </a:r>
            <a:r>
              <a:rPr lang="en-US" sz="2800" dirty="0" err="1"/>
              <a:t>Satanás</a:t>
            </a:r>
            <a:r>
              <a:rPr lang="en-US" sz="2800" dirty="0"/>
              <a:t> </a:t>
            </a:r>
            <a:r>
              <a:rPr lang="en-US" sz="2800" dirty="0" err="1"/>
              <a:t>teria</a:t>
            </a:r>
            <a:r>
              <a:rPr lang="en-US" sz="2800" dirty="0"/>
              <a:t> </a:t>
            </a:r>
            <a:r>
              <a:rPr lang="en-US" sz="2800" dirty="0" err="1"/>
              <a:t>sobre</a:t>
            </a:r>
            <a:r>
              <a:rPr lang="en-US" sz="2800" dirty="0"/>
              <a:t> </a:t>
            </a:r>
            <a:r>
              <a:rPr lang="en-US" sz="2800" dirty="0" err="1"/>
              <a:t>os</a:t>
            </a:r>
            <a:r>
              <a:rPr lang="en-US" sz="2800" dirty="0"/>
              <a:t> </a:t>
            </a:r>
            <a:r>
              <a:rPr lang="en-US" sz="2800" dirty="0" err="1"/>
              <a:t>homens</a:t>
            </a:r>
            <a:r>
              <a:rPr lang="en-US" sz="2800" dirty="0"/>
              <a:t> um </a:t>
            </a:r>
            <a:r>
              <a:rPr lang="en-US" sz="2800" dirty="0" err="1"/>
              <a:t>poder</a:t>
            </a:r>
            <a:r>
              <a:rPr lang="en-US" sz="2800" dirty="0"/>
              <a:t> que Deus </a:t>
            </a:r>
            <a:r>
              <a:rPr lang="en-US" sz="2800" dirty="0" err="1"/>
              <a:t>não</a:t>
            </a:r>
            <a:r>
              <a:rPr lang="en-US" sz="2800" dirty="0"/>
              <a:t> </a:t>
            </a:r>
            <a:r>
              <a:rPr lang="en-US" sz="2800" dirty="0" err="1"/>
              <a:t>lhe</a:t>
            </a:r>
            <a:r>
              <a:rPr lang="en-US" sz="2800" dirty="0"/>
              <a:t> </a:t>
            </a:r>
            <a:r>
              <a:rPr lang="en-US" sz="2800" dirty="0" err="1"/>
              <a:t>havia</a:t>
            </a:r>
            <a:r>
              <a:rPr lang="en-US" sz="2800" dirty="0"/>
              <a:t> </a:t>
            </a:r>
            <a:r>
              <a:rPr lang="en-US" sz="2800" dirty="0" err="1"/>
              <a:t>conferido</a:t>
            </a:r>
            <a:r>
              <a:rPr lang="en-US" sz="2800" dirty="0"/>
              <a:t>.”</a:t>
            </a:r>
            <a:endParaRPr lang="en-US" sz="2800" spc="174" dirty="0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ctr">
              <a:lnSpc>
                <a:spcPts val="5506"/>
              </a:lnSpc>
            </a:pPr>
            <a:r>
              <a:rPr lang="en-US" sz="2800" dirty="0"/>
              <a:t>“Ao perverter </a:t>
            </a:r>
            <a:r>
              <a:rPr lang="en-US" sz="2800" dirty="0" err="1"/>
              <a:t>essas</a:t>
            </a:r>
            <a:r>
              <a:rPr lang="en-US" sz="2800" dirty="0"/>
              <a:t> </a:t>
            </a:r>
            <a:r>
              <a:rPr lang="en-US" sz="2800" dirty="0" err="1"/>
              <a:t>dádivas</a:t>
            </a:r>
            <a:r>
              <a:rPr lang="en-US" sz="2800" dirty="0"/>
              <a:t> de Deus pela </a:t>
            </a:r>
            <a:r>
              <a:rPr lang="en-US" sz="2800" dirty="0" err="1"/>
              <a:t>fermentação</a:t>
            </a:r>
            <a:r>
              <a:rPr lang="en-US" sz="2800" dirty="0"/>
              <a:t> e </a:t>
            </a:r>
            <a:r>
              <a:rPr lang="en-US" sz="2800" dirty="0" err="1"/>
              <a:t>destilação</a:t>
            </a:r>
            <a:r>
              <a:rPr lang="en-US" sz="2800" dirty="0"/>
              <a:t>, </a:t>
            </a:r>
            <a:r>
              <a:rPr lang="en-US" sz="2800" dirty="0" err="1"/>
              <a:t>ele</a:t>
            </a:r>
            <a:r>
              <a:rPr lang="en-US" sz="2800" dirty="0"/>
              <a:t> </a:t>
            </a:r>
            <a:r>
              <a:rPr lang="en-US" sz="2800" dirty="0" err="1"/>
              <a:t>os</a:t>
            </a:r>
            <a:r>
              <a:rPr lang="en-US" sz="2800" dirty="0"/>
              <a:t> </a:t>
            </a:r>
            <a:r>
              <a:rPr lang="en-US" sz="2800" dirty="0" err="1"/>
              <a:t>arruinaria</a:t>
            </a:r>
            <a:r>
              <a:rPr lang="en-US" sz="2800" dirty="0"/>
              <a:t>, e </a:t>
            </a:r>
            <a:r>
              <a:rPr lang="en-US" sz="2800" dirty="0" err="1"/>
              <a:t>assim</a:t>
            </a:r>
            <a:r>
              <a:rPr lang="en-US" sz="2800" dirty="0"/>
              <a:t> </a:t>
            </a:r>
            <a:r>
              <a:rPr lang="en-US" sz="2800" dirty="0" err="1"/>
              <a:t>conseguiria</a:t>
            </a:r>
            <a:r>
              <a:rPr lang="en-US" sz="2800" dirty="0"/>
              <a:t> </a:t>
            </a:r>
            <a:r>
              <a:rPr lang="en-US" sz="2800" dirty="0" err="1"/>
              <a:t>enfraquecer</a:t>
            </a:r>
            <a:r>
              <a:rPr lang="en-US" sz="2800" dirty="0"/>
              <a:t> a </a:t>
            </a:r>
            <a:r>
              <a:rPr lang="en-US" sz="2800" dirty="0" err="1"/>
              <a:t>raça</a:t>
            </a:r>
            <a:r>
              <a:rPr lang="en-US" sz="2800" dirty="0"/>
              <a:t> humana.”</a:t>
            </a:r>
          </a:p>
          <a:p>
            <a:pPr algn="ctr">
              <a:lnSpc>
                <a:spcPts val="5506"/>
              </a:lnSpc>
            </a:pPr>
            <a:r>
              <a:rPr lang="en-US" b="1" dirty="0" err="1"/>
              <a:t>Temperança</a:t>
            </a:r>
            <a:r>
              <a:rPr lang="en-US" b="1" dirty="0"/>
              <a:t> - </a:t>
            </a:r>
            <a:r>
              <a:rPr lang="en-US" b="1" dirty="0" err="1"/>
              <a:t>páginas</a:t>
            </a:r>
            <a:r>
              <a:rPr lang="en-US" b="1" dirty="0"/>
              <a:t> 54–55</a:t>
            </a:r>
            <a:endParaRPr lang="en-US" sz="2400" spc="174" dirty="0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90B76B9-6BD4-8B08-53B3-82F6BFE6ED74}"/>
              </a:ext>
            </a:extLst>
          </p:cNvPr>
          <p:cNvSpPr txBox="1"/>
          <p:nvPr/>
        </p:nvSpPr>
        <p:spPr>
          <a:xfrm>
            <a:off x="9679929" y="1090275"/>
            <a:ext cx="7579370" cy="98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20"/>
              </a:lnSpc>
            </a:pPr>
            <a:r>
              <a:rPr lang="en-US" sz="8000" spc="-544" dirty="0">
                <a:solidFill>
                  <a:srgbClr val="092F0F"/>
                </a:solidFill>
                <a:latin typeface="Chloe"/>
                <a:ea typeface="Chloe"/>
                <a:cs typeface="Chloe"/>
                <a:sym typeface="Chloe"/>
              </a:rPr>
              <a:t>Gluten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A779AD8-955F-CC6B-635A-52724CE47F87}"/>
              </a:ext>
            </a:extLst>
          </p:cNvPr>
          <p:cNvSpPr/>
          <p:nvPr/>
        </p:nvSpPr>
        <p:spPr>
          <a:xfrm>
            <a:off x="16841268" y="9070131"/>
            <a:ext cx="1058696" cy="1028700"/>
          </a:xfrm>
          <a:custGeom>
            <a:avLst/>
            <a:gdLst/>
            <a:ahLst/>
            <a:cxnLst/>
            <a:rect l="l" t="t" r="r" b="b"/>
            <a:pathLst>
              <a:path w="1058696" h="1028700">
                <a:moveTo>
                  <a:pt x="0" y="0"/>
                </a:moveTo>
                <a:lnTo>
                  <a:pt x="1058696" y="0"/>
                </a:lnTo>
                <a:lnTo>
                  <a:pt x="10586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16904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26"/>
            <a:ext cx="3622370" cy="3416691"/>
            <a:chOff x="0" y="0"/>
            <a:chExt cx="1375071" cy="12969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2"/>
              <a:stretch>
                <a:fillRect l="-20677" r="-2067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3622370" y="3453617"/>
            <a:ext cx="3622370" cy="3416691"/>
            <a:chOff x="0" y="0"/>
            <a:chExt cx="1375071" cy="129699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3"/>
              <a:stretch>
                <a:fillRect l="-20918" r="-2091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0" y="6870309"/>
            <a:ext cx="3622370" cy="3416691"/>
            <a:chOff x="0" y="0"/>
            <a:chExt cx="1375071" cy="12969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4"/>
              <a:stretch>
                <a:fillRect l="-20785" r="-20785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10483509" flipH="1">
            <a:off x="15512138" y="-2300503"/>
            <a:ext cx="3494323" cy="3893396"/>
          </a:xfrm>
          <a:custGeom>
            <a:avLst/>
            <a:gdLst/>
            <a:ahLst/>
            <a:cxnLst/>
            <a:rect l="l" t="t" r="r" b="b"/>
            <a:pathLst>
              <a:path w="3494323" h="3893396">
                <a:moveTo>
                  <a:pt x="3494324" y="0"/>
                </a:moveTo>
                <a:lnTo>
                  <a:pt x="0" y="0"/>
                </a:lnTo>
                <a:lnTo>
                  <a:pt x="0" y="3893396"/>
                </a:lnTo>
                <a:lnTo>
                  <a:pt x="3494324" y="3893396"/>
                </a:lnTo>
                <a:lnTo>
                  <a:pt x="349432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969320" y="2925882"/>
            <a:ext cx="10209925" cy="9688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6"/>
              </a:lnSpc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•</a:t>
            </a:r>
            <a:r>
              <a:rPr lang="en-US" sz="3164" b="1" spc="174">
                <a:solidFill>
                  <a:srgbClr val="2B6127"/>
                </a:solidFill>
                <a:latin typeface="Gotham Bold"/>
                <a:ea typeface="Gotham Bold"/>
                <a:cs typeface="Gotham Bold"/>
                <a:sym typeface="Gotham Bold"/>
              </a:rPr>
              <a:t>Digestão</a:t>
            </a:r>
          </a:p>
          <a:p>
            <a:pPr algn="ctr">
              <a:lnSpc>
                <a:spcPts val="5506"/>
              </a:lnSpc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O feijão contém fitatos, compostos que podemdificultar a absorção de nutrientes pelo corpo. </a:t>
            </a:r>
          </a:p>
          <a:p>
            <a:pPr algn="ctr">
              <a:lnSpc>
                <a:spcPts val="5506"/>
              </a:lnSpc>
            </a:pPr>
            <a:endParaRPr lang="en-US" sz="3164" spc="174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ctr">
              <a:lnSpc>
                <a:spcPts val="5506"/>
              </a:lnSpc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•</a:t>
            </a:r>
            <a:r>
              <a:rPr lang="en-US" sz="3164" b="1" spc="174">
                <a:solidFill>
                  <a:srgbClr val="2B6127"/>
                </a:solidFill>
                <a:latin typeface="Gotham Bold"/>
                <a:ea typeface="Gotham Bold"/>
                <a:cs typeface="Gotham Bold"/>
                <a:sym typeface="Gotham Bold"/>
              </a:rPr>
              <a:t>Cozimento mais rápido</a:t>
            </a:r>
          </a:p>
          <a:p>
            <a:pPr algn="ctr">
              <a:lnSpc>
                <a:spcPts val="5506"/>
              </a:lnSpc>
            </a:pPr>
            <a:endParaRPr lang="en-US" sz="3164" b="1" spc="174">
              <a:solidFill>
                <a:srgbClr val="2B6127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algn="ctr">
              <a:lnSpc>
                <a:spcPts val="5506"/>
              </a:lnSpc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•</a:t>
            </a:r>
            <a:r>
              <a:rPr lang="en-US" sz="3164" b="1" spc="174">
                <a:solidFill>
                  <a:srgbClr val="2B6127"/>
                </a:solidFill>
                <a:latin typeface="Gotham Bold"/>
                <a:ea typeface="Gotham Bold"/>
                <a:cs typeface="Gotham Bold"/>
                <a:sym typeface="Gotham Bold"/>
              </a:rPr>
              <a:t>Remove impurezas</a:t>
            </a:r>
          </a:p>
          <a:p>
            <a:pPr algn="ctr">
              <a:lnSpc>
                <a:spcPts val="5506"/>
              </a:lnSpc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O molho ajuda a eliminar substânciasindesejadas</a:t>
            </a:r>
          </a:p>
          <a:p>
            <a:pPr algn="ctr">
              <a:lnSpc>
                <a:spcPts val="5506"/>
              </a:lnSpc>
            </a:pPr>
            <a:endParaRPr lang="en-US" sz="3164" spc="174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ctr">
              <a:lnSpc>
                <a:spcPts val="5506"/>
              </a:lnSpc>
            </a:pPr>
            <a:endParaRPr lang="en-US" sz="3164" spc="174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ctr">
              <a:lnSpc>
                <a:spcPts val="5506"/>
              </a:lnSpc>
            </a:pPr>
            <a:endParaRPr lang="en-US" sz="3164" spc="174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ctr">
              <a:lnSpc>
                <a:spcPts val="5506"/>
              </a:lnSpc>
            </a:pPr>
            <a:endParaRPr lang="en-US" sz="3164" spc="174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10" name="Freeform 10"/>
          <p:cNvSpPr/>
          <p:nvPr/>
        </p:nvSpPr>
        <p:spPr>
          <a:xfrm rot="5505711" flipH="1">
            <a:off x="6080252" y="7704169"/>
            <a:ext cx="3778137" cy="4209623"/>
          </a:xfrm>
          <a:custGeom>
            <a:avLst/>
            <a:gdLst/>
            <a:ahLst/>
            <a:cxnLst/>
            <a:rect l="l" t="t" r="r" b="b"/>
            <a:pathLst>
              <a:path w="3778137" h="4209623">
                <a:moveTo>
                  <a:pt x="3778137" y="0"/>
                </a:moveTo>
                <a:lnTo>
                  <a:pt x="0" y="0"/>
                </a:lnTo>
                <a:lnTo>
                  <a:pt x="0" y="4209622"/>
                </a:lnTo>
                <a:lnTo>
                  <a:pt x="3778137" y="4209622"/>
                </a:lnTo>
                <a:lnTo>
                  <a:pt x="37781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483509" flipH="1">
            <a:off x="4129705" y="6615431"/>
            <a:ext cx="3666894" cy="3926447"/>
          </a:xfrm>
          <a:custGeom>
            <a:avLst/>
            <a:gdLst/>
            <a:ahLst/>
            <a:cxnLst/>
            <a:rect l="l" t="t" r="r" b="b"/>
            <a:pathLst>
              <a:path w="3666894" h="3926447">
                <a:moveTo>
                  <a:pt x="3666894" y="0"/>
                </a:moveTo>
                <a:lnTo>
                  <a:pt x="0" y="0"/>
                </a:lnTo>
                <a:lnTo>
                  <a:pt x="0" y="3926447"/>
                </a:lnTo>
                <a:lnTo>
                  <a:pt x="3666894" y="3926447"/>
                </a:lnTo>
                <a:lnTo>
                  <a:pt x="3666894" y="0"/>
                </a:lnTo>
                <a:close/>
              </a:path>
            </a:pathLst>
          </a:custGeom>
          <a:blipFill>
            <a:blip r:embed="rId5"/>
            <a:stretch>
              <a:fillRect l="-10149" t="-7308" b="-7308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1550886" y="763561"/>
            <a:ext cx="7579370" cy="98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20"/>
              </a:lnSpc>
            </a:pPr>
            <a:r>
              <a:rPr lang="en-US" sz="8000" spc="-544">
                <a:solidFill>
                  <a:srgbClr val="092F0F"/>
                </a:solidFill>
                <a:latin typeface="Chloe"/>
                <a:ea typeface="Chloe"/>
                <a:cs typeface="Chloe"/>
                <a:sym typeface="Chloe"/>
              </a:rPr>
              <a:t>Germinar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841268" y="9070131"/>
            <a:ext cx="1058696" cy="1028700"/>
          </a:xfrm>
          <a:custGeom>
            <a:avLst/>
            <a:gdLst/>
            <a:ahLst/>
            <a:cxnLst/>
            <a:rect l="l" t="t" r="r" b="b"/>
            <a:pathLst>
              <a:path w="1058696" h="1028700">
                <a:moveTo>
                  <a:pt x="0" y="0"/>
                </a:moveTo>
                <a:lnTo>
                  <a:pt x="1058696" y="0"/>
                </a:lnTo>
                <a:lnTo>
                  <a:pt x="10586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26"/>
            <a:ext cx="3622370" cy="3416691"/>
            <a:chOff x="0" y="0"/>
            <a:chExt cx="1375071" cy="12969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2"/>
              <a:stretch>
                <a:fillRect l="-20785" r="-2078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3622370" y="3453617"/>
            <a:ext cx="3622370" cy="3416691"/>
            <a:chOff x="0" y="0"/>
            <a:chExt cx="1375071" cy="129699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3"/>
              <a:stretch>
                <a:fillRect l="-20653" r="-20653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0" y="6870309"/>
            <a:ext cx="3622370" cy="3416691"/>
            <a:chOff x="0" y="0"/>
            <a:chExt cx="1375071" cy="12969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4"/>
              <a:stretch>
                <a:fillRect l="-20785" r="-20785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10483509" flipH="1">
            <a:off x="15512138" y="-2300503"/>
            <a:ext cx="3494323" cy="3893396"/>
          </a:xfrm>
          <a:custGeom>
            <a:avLst/>
            <a:gdLst/>
            <a:ahLst/>
            <a:cxnLst/>
            <a:rect l="l" t="t" r="r" b="b"/>
            <a:pathLst>
              <a:path w="3494323" h="3893396">
                <a:moveTo>
                  <a:pt x="3494324" y="0"/>
                </a:moveTo>
                <a:lnTo>
                  <a:pt x="0" y="0"/>
                </a:lnTo>
                <a:lnTo>
                  <a:pt x="0" y="3893396"/>
                </a:lnTo>
                <a:lnTo>
                  <a:pt x="3494324" y="3893396"/>
                </a:lnTo>
                <a:lnTo>
                  <a:pt x="349432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969320" y="1573822"/>
            <a:ext cx="10209925" cy="8298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6"/>
              </a:lnSpc>
            </a:pPr>
            <a:endParaRPr/>
          </a:p>
          <a:p>
            <a:pPr algn="ctr">
              <a:lnSpc>
                <a:spcPts val="5506"/>
              </a:lnSpc>
            </a:pPr>
            <a:endParaRPr/>
          </a:p>
          <a:p>
            <a:pPr algn="ctr">
              <a:lnSpc>
                <a:spcPts val="5506"/>
              </a:lnSpc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•</a:t>
            </a:r>
            <a:r>
              <a:rPr lang="en-US" sz="3164" b="1" spc="174">
                <a:solidFill>
                  <a:srgbClr val="2B6127"/>
                </a:solidFill>
                <a:latin typeface="Gotham Bold"/>
                <a:ea typeface="Gotham Bold"/>
                <a:cs typeface="Gotham Bold"/>
                <a:sym typeface="Gotham Bold"/>
              </a:rPr>
              <a:t>Libera nutrientes</a:t>
            </a:r>
          </a:p>
          <a:p>
            <a:pPr algn="ctr">
              <a:lnSpc>
                <a:spcPts val="5506"/>
              </a:lnSpc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O remolho ajuda a ativar os nutrientes do feijão, como o zinco, cálcio, magnésio e ferro. </a:t>
            </a:r>
          </a:p>
          <a:p>
            <a:pPr algn="ctr">
              <a:lnSpc>
                <a:spcPts val="5506"/>
              </a:lnSpc>
            </a:pPr>
            <a:endParaRPr lang="en-US" sz="3164" spc="174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ctr">
              <a:lnSpc>
                <a:spcPts val="5506"/>
              </a:lnSpc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•</a:t>
            </a:r>
            <a:r>
              <a:rPr lang="en-US" sz="3164" b="1" spc="174">
                <a:solidFill>
                  <a:srgbClr val="2B6127"/>
                </a:solidFill>
                <a:latin typeface="Gotham Bold"/>
                <a:ea typeface="Gotham Bold"/>
                <a:cs typeface="Gotham Bold"/>
                <a:sym typeface="Gotham Bold"/>
              </a:rPr>
              <a:t>Reduz o desconforto abdominal</a:t>
            </a:r>
          </a:p>
          <a:p>
            <a:pPr algn="ctr">
              <a:lnSpc>
                <a:spcPts val="5506"/>
              </a:lnSpc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Ajuda a eliminar gases que podem causardesconforto abdominal</a:t>
            </a:r>
          </a:p>
          <a:p>
            <a:pPr algn="ctr">
              <a:lnSpc>
                <a:spcPts val="5506"/>
              </a:lnSpc>
            </a:pPr>
            <a:endParaRPr lang="en-US" sz="3164" spc="174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ctr">
              <a:lnSpc>
                <a:spcPts val="5506"/>
              </a:lnSpc>
            </a:pPr>
            <a:endParaRPr lang="en-US" sz="3164" spc="174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10" name="Freeform 10"/>
          <p:cNvSpPr/>
          <p:nvPr/>
        </p:nvSpPr>
        <p:spPr>
          <a:xfrm rot="5505711" flipH="1">
            <a:off x="6080252" y="7704169"/>
            <a:ext cx="3778137" cy="4209623"/>
          </a:xfrm>
          <a:custGeom>
            <a:avLst/>
            <a:gdLst/>
            <a:ahLst/>
            <a:cxnLst/>
            <a:rect l="l" t="t" r="r" b="b"/>
            <a:pathLst>
              <a:path w="3778137" h="4209623">
                <a:moveTo>
                  <a:pt x="3778137" y="0"/>
                </a:moveTo>
                <a:lnTo>
                  <a:pt x="0" y="0"/>
                </a:lnTo>
                <a:lnTo>
                  <a:pt x="0" y="4209622"/>
                </a:lnTo>
                <a:lnTo>
                  <a:pt x="3778137" y="4209622"/>
                </a:lnTo>
                <a:lnTo>
                  <a:pt x="37781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483509" flipH="1">
            <a:off x="4129705" y="6615431"/>
            <a:ext cx="3666894" cy="3926447"/>
          </a:xfrm>
          <a:custGeom>
            <a:avLst/>
            <a:gdLst/>
            <a:ahLst/>
            <a:cxnLst/>
            <a:rect l="l" t="t" r="r" b="b"/>
            <a:pathLst>
              <a:path w="3666894" h="3926447">
                <a:moveTo>
                  <a:pt x="3666894" y="0"/>
                </a:moveTo>
                <a:lnTo>
                  <a:pt x="0" y="0"/>
                </a:lnTo>
                <a:lnTo>
                  <a:pt x="0" y="3926447"/>
                </a:lnTo>
                <a:lnTo>
                  <a:pt x="3666894" y="3926447"/>
                </a:lnTo>
                <a:lnTo>
                  <a:pt x="3666894" y="0"/>
                </a:lnTo>
                <a:close/>
              </a:path>
            </a:pathLst>
          </a:custGeom>
          <a:blipFill>
            <a:blip r:embed="rId5"/>
            <a:stretch>
              <a:fillRect l="-10149" t="-7308" b="-7308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599874" y="996421"/>
            <a:ext cx="7579370" cy="98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20"/>
              </a:lnSpc>
            </a:pPr>
            <a:r>
              <a:rPr lang="en-US" sz="8000" spc="-544">
                <a:solidFill>
                  <a:srgbClr val="092F0F"/>
                </a:solidFill>
                <a:latin typeface="Chloe"/>
                <a:ea typeface="Chloe"/>
                <a:cs typeface="Chloe"/>
                <a:sym typeface="Chloe"/>
              </a:rPr>
              <a:t>Germinar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841268" y="9070131"/>
            <a:ext cx="1058696" cy="1028700"/>
          </a:xfrm>
          <a:custGeom>
            <a:avLst/>
            <a:gdLst/>
            <a:ahLst/>
            <a:cxnLst/>
            <a:rect l="l" t="t" r="r" b="b"/>
            <a:pathLst>
              <a:path w="1058696" h="1028700">
                <a:moveTo>
                  <a:pt x="0" y="0"/>
                </a:moveTo>
                <a:lnTo>
                  <a:pt x="1058696" y="0"/>
                </a:lnTo>
                <a:lnTo>
                  <a:pt x="10586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64156" y="6897307"/>
            <a:ext cx="9695434" cy="9695434"/>
          </a:xfrm>
          <a:custGeom>
            <a:avLst/>
            <a:gdLst/>
            <a:ahLst/>
            <a:cxnLst/>
            <a:rect l="l" t="t" r="r" b="b"/>
            <a:pathLst>
              <a:path w="9695434" h="9695434">
                <a:moveTo>
                  <a:pt x="0" y="0"/>
                </a:moveTo>
                <a:lnTo>
                  <a:pt x="9695435" y="0"/>
                </a:lnTo>
                <a:lnTo>
                  <a:pt x="9695435" y="9695435"/>
                </a:lnTo>
                <a:lnTo>
                  <a:pt x="0" y="96954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12998336" y="7086184"/>
            <a:ext cx="7646819" cy="6492845"/>
          </a:xfrm>
          <a:custGeom>
            <a:avLst/>
            <a:gdLst/>
            <a:ahLst/>
            <a:cxnLst/>
            <a:rect l="l" t="t" r="r" b="b"/>
            <a:pathLst>
              <a:path w="7646819" h="6492845">
                <a:moveTo>
                  <a:pt x="0" y="6492845"/>
                </a:moveTo>
                <a:lnTo>
                  <a:pt x="7646819" y="6492845"/>
                </a:lnTo>
                <a:lnTo>
                  <a:pt x="7646819" y="0"/>
                </a:lnTo>
                <a:lnTo>
                  <a:pt x="0" y="0"/>
                </a:lnTo>
                <a:lnTo>
                  <a:pt x="0" y="6492845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-2357155" y="7086184"/>
            <a:ext cx="7646819" cy="6492845"/>
          </a:xfrm>
          <a:custGeom>
            <a:avLst/>
            <a:gdLst/>
            <a:ahLst/>
            <a:cxnLst/>
            <a:rect l="l" t="t" r="r" b="b"/>
            <a:pathLst>
              <a:path w="7646819" h="6492845">
                <a:moveTo>
                  <a:pt x="7646819" y="6492845"/>
                </a:moveTo>
                <a:lnTo>
                  <a:pt x="0" y="6492845"/>
                </a:lnTo>
                <a:lnTo>
                  <a:pt x="0" y="0"/>
                </a:lnTo>
                <a:lnTo>
                  <a:pt x="7646819" y="0"/>
                </a:lnTo>
                <a:lnTo>
                  <a:pt x="7646819" y="6492845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832030" y="160564"/>
            <a:ext cx="9159687" cy="2209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4"/>
              </a:lnSpc>
            </a:pPr>
            <a:r>
              <a:rPr lang="en-US" sz="6499" b="1">
                <a:solidFill>
                  <a:srgbClr val="244721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Passos a seguir</a:t>
            </a:r>
          </a:p>
          <a:p>
            <a:pPr marL="0" lvl="0" indent="0" algn="ctr">
              <a:lnSpc>
                <a:spcPts val="8254"/>
              </a:lnSpc>
              <a:spcBef>
                <a:spcPct val="0"/>
              </a:spcBef>
            </a:pPr>
            <a:endParaRPr lang="en-US" sz="6499" b="1">
              <a:solidFill>
                <a:srgbClr val="244721"/>
              </a:solidFill>
              <a:latin typeface="Akzidenz-Grotesk Heavy"/>
              <a:ea typeface="Akzidenz-Grotesk Heavy"/>
              <a:cs typeface="Akzidenz-Grotesk Heavy"/>
              <a:sym typeface="Akzidenz-Grotesk Heav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05852" y="1304813"/>
            <a:ext cx="16482088" cy="7870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>
                <a:solidFill>
                  <a:srgbClr val="244721"/>
                </a:solidFill>
                <a:latin typeface="Inter Bold"/>
                <a:ea typeface="Inter Bold"/>
                <a:cs typeface="Inter Bold"/>
                <a:sym typeface="Inter Bold"/>
              </a:rPr>
              <a:t>ANTES DE CADA REFEIÇÃO E ANTES DE DORMIR</a:t>
            </a:r>
          </a:p>
          <a:p>
            <a:pPr algn="just">
              <a:lnSpc>
                <a:spcPts val="3500"/>
              </a:lnSpc>
            </a:pPr>
            <a:r>
              <a:rPr lang="en-US" sz="2500" b="1">
                <a:solidFill>
                  <a:srgbClr val="244721"/>
                </a:solidFill>
                <a:latin typeface="Inter Bold"/>
                <a:ea typeface="Inter Bold"/>
                <a:cs typeface="Inter Bold"/>
                <a:sym typeface="Inter Bold"/>
              </a:rPr>
              <a:t>ALOE VERA</a:t>
            </a:r>
            <a:r>
              <a:rPr lang="en-US" sz="2500">
                <a:solidFill>
                  <a:srgbClr val="244721"/>
                </a:solidFill>
                <a:latin typeface="Inter"/>
                <a:ea typeface="Inter"/>
                <a:cs typeface="Inter"/>
                <a:sym typeface="Inter"/>
              </a:rPr>
              <a:t>: 15 minutos antes de cada refeição e antes de dormir, coma 2,5 cm de aloe vera com a casca removida. Isso cura o intestino.</a:t>
            </a:r>
          </a:p>
          <a:p>
            <a:pPr algn="just">
              <a:lnSpc>
                <a:spcPts val="3500"/>
              </a:lnSpc>
            </a:pPr>
            <a:r>
              <a:rPr lang="en-US" sz="2500">
                <a:solidFill>
                  <a:srgbClr val="244721"/>
                </a:solidFill>
                <a:latin typeface="Inter"/>
                <a:ea typeface="Inter"/>
                <a:cs typeface="Inter"/>
                <a:sym typeface="Inter"/>
              </a:rPr>
              <a:t>Tome diariamente.</a:t>
            </a:r>
          </a:p>
          <a:p>
            <a:pPr algn="just">
              <a:lnSpc>
                <a:spcPts val="3500"/>
              </a:lnSpc>
            </a:pPr>
            <a:r>
              <a:rPr lang="en-US" sz="2500" b="1">
                <a:solidFill>
                  <a:srgbClr val="244721"/>
                </a:solidFill>
                <a:latin typeface="Inter Bold"/>
                <a:ea typeface="Inter Bold"/>
                <a:cs typeface="Inter Bold"/>
                <a:sym typeface="Inter Bold"/>
              </a:rPr>
              <a:t>BEBIDA DE ÁGUA COM LIMÃO/LIMA:</a:t>
            </a:r>
            <a:r>
              <a:rPr lang="en-US" sz="2500">
                <a:solidFill>
                  <a:srgbClr val="244721"/>
                </a:solidFill>
                <a:latin typeface="Inter"/>
                <a:ea typeface="Inter"/>
                <a:cs typeface="Inter"/>
                <a:sym typeface="Inter"/>
              </a:rPr>
              <a:t> Beba 700 ml de água com 2 colheres de sopa de limão/lima ao ar livre (ao amanhecer) para regular seu ritmo circadiano (relógio biológico natural) e respirar ar fresco.</a:t>
            </a:r>
          </a:p>
          <a:p>
            <a:pPr algn="just">
              <a:lnSpc>
                <a:spcPts val="3500"/>
              </a:lnSpc>
            </a:pPr>
            <a:r>
              <a:rPr lang="en-US" sz="2500">
                <a:solidFill>
                  <a:srgbClr val="244721"/>
                </a:solidFill>
                <a:latin typeface="Inter"/>
                <a:ea typeface="Inter"/>
                <a:cs typeface="Inter"/>
                <a:sym typeface="Inter"/>
              </a:rPr>
              <a:t>LINHO MOÍDO</a:t>
            </a:r>
          </a:p>
          <a:p>
            <a:pPr algn="just">
              <a:lnSpc>
                <a:spcPts val="3500"/>
              </a:lnSpc>
            </a:pPr>
            <a:r>
              <a:rPr lang="en-US" sz="2500" b="1">
                <a:solidFill>
                  <a:srgbClr val="244721"/>
                </a:solidFill>
                <a:latin typeface="Inter Bold"/>
                <a:ea typeface="Inter Bold"/>
                <a:cs typeface="Inter Bold"/>
                <a:sym typeface="Inter Bold"/>
              </a:rPr>
              <a:t>HOMENS</a:t>
            </a:r>
            <a:r>
              <a:rPr lang="en-US" sz="2500">
                <a:solidFill>
                  <a:srgbClr val="244721"/>
                </a:solidFill>
                <a:latin typeface="Inter"/>
                <a:ea typeface="Inter"/>
                <a:cs typeface="Inter"/>
                <a:sym typeface="Inter"/>
              </a:rPr>
              <a:t>: 1 colher de sopa/dia. Problemas de próstata: 2 colheres de sopa/dia.</a:t>
            </a:r>
          </a:p>
          <a:p>
            <a:pPr algn="just">
              <a:lnSpc>
                <a:spcPts val="3500"/>
              </a:lnSpc>
            </a:pPr>
            <a:r>
              <a:rPr lang="en-US" sz="2500" b="1">
                <a:solidFill>
                  <a:srgbClr val="244721"/>
                </a:solidFill>
                <a:latin typeface="Inter Bold"/>
                <a:ea typeface="Inter Bold"/>
                <a:cs typeface="Inter Bold"/>
                <a:sym typeface="Inter Bold"/>
              </a:rPr>
              <a:t>MULHERES</a:t>
            </a:r>
            <a:r>
              <a:rPr lang="en-US" sz="2500">
                <a:solidFill>
                  <a:srgbClr val="244721"/>
                </a:solidFill>
                <a:latin typeface="Inter"/>
                <a:ea typeface="Inter"/>
                <a:cs typeface="Inter"/>
                <a:sym typeface="Inter"/>
              </a:rPr>
              <a:t>: 2 colheres de sopa. Menopausa: 4 colheres de sopa.</a:t>
            </a:r>
          </a:p>
          <a:p>
            <a:pPr algn="just">
              <a:lnSpc>
                <a:spcPts val="3500"/>
              </a:lnSpc>
            </a:pPr>
            <a:r>
              <a:rPr lang="en-US" sz="2500" b="1">
                <a:solidFill>
                  <a:srgbClr val="244721"/>
                </a:solidFill>
                <a:latin typeface="Inter Bold"/>
                <a:ea typeface="Inter Bold"/>
                <a:cs typeface="Inter Bold"/>
                <a:sym typeface="Inter Bold"/>
              </a:rPr>
              <a:t>VITAMINA C </a:t>
            </a:r>
            <a:r>
              <a:rPr lang="en-US" sz="2500">
                <a:solidFill>
                  <a:srgbClr val="244721"/>
                </a:solidFill>
                <a:latin typeface="Inter"/>
                <a:ea typeface="Inter"/>
                <a:cs typeface="Inter"/>
                <a:sym typeface="Inter"/>
              </a:rPr>
              <a:t>- CASCA DE LARANJA</a:t>
            </a:r>
          </a:p>
          <a:p>
            <a:pPr algn="just">
              <a:lnSpc>
                <a:spcPts val="3500"/>
              </a:lnSpc>
            </a:pPr>
            <a:r>
              <a:rPr lang="en-US" sz="2500">
                <a:solidFill>
                  <a:srgbClr val="244721"/>
                </a:solidFill>
                <a:latin typeface="Inter"/>
                <a:ea typeface="Inter"/>
                <a:cs typeface="Inter"/>
                <a:sym typeface="Inter"/>
              </a:rPr>
              <a:t>2,5 cm de casca orgânica de limão ou laranja ou 1 colher de chá de pó de casca de laranja. Pode ser adicionado ao smoothie</a:t>
            </a:r>
          </a:p>
          <a:p>
            <a:pPr algn="just">
              <a:lnSpc>
                <a:spcPts val="3500"/>
              </a:lnSpc>
            </a:pPr>
            <a:r>
              <a:rPr lang="en-US" sz="2500">
                <a:solidFill>
                  <a:srgbClr val="244721"/>
                </a:solidFill>
                <a:latin typeface="Inter"/>
                <a:ea typeface="Inter"/>
                <a:cs typeface="Inter"/>
                <a:sym typeface="Inter"/>
              </a:rPr>
              <a:t>CÚRCUMA</a:t>
            </a:r>
          </a:p>
          <a:p>
            <a:pPr algn="just">
              <a:lnSpc>
                <a:spcPts val="3500"/>
              </a:lnSpc>
            </a:pPr>
            <a:r>
              <a:rPr lang="en-US" sz="2500" b="1">
                <a:solidFill>
                  <a:srgbClr val="244721"/>
                </a:solidFill>
                <a:latin typeface="Inter Bold"/>
                <a:ea typeface="Inter Bold"/>
                <a:cs typeface="Inter Bold"/>
                <a:sym typeface="Inter Bold"/>
              </a:rPr>
              <a:t>Beba 1 a 2 colheres de chá de cúrcuma em pó diariamente:</a:t>
            </a:r>
          </a:p>
          <a:p>
            <a:pPr algn="just">
              <a:lnSpc>
                <a:spcPts val="3500"/>
              </a:lnSpc>
            </a:pPr>
            <a:r>
              <a:rPr lang="en-US" sz="2500">
                <a:solidFill>
                  <a:srgbClr val="244721"/>
                </a:solidFill>
                <a:latin typeface="Inter"/>
                <a:ea typeface="Inter"/>
                <a:cs typeface="Inter"/>
                <a:sym typeface="Inter"/>
              </a:rPr>
              <a:t>Tome com ½ colher de chá de mel e ¼ de xícara de leite (de coco ou outro leite) ou</a:t>
            </a:r>
          </a:p>
          <a:p>
            <a:pPr algn="just">
              <a:lnSpc>
                <a:spcPts val="3500"/>
              </a:lnSpc>
            </a:pPr>
            <a:r>
              <a:rPr lang="en-US" sz="2500">
                <a:solidFill>
                  <a:srgbClr val="244721"/>
                </a:solidFill>
                <a:latin typeface="Inter"/>
                <a:ea typeface="Inter"/>
                <a:cs typeface="Inter"/>
                <a:sym typeface="Inter"/>
              </a:rPr>
              <a:t>Adicione quando restar ¼ do seu smoothie (a cúrcuma tem sabor forte).</a:t>
            </a:r>
          </a:p>
          <a:p>
            <a:pPr algn="just">
              <a:lnSpc>
                <a:spcPts val="3500"/>
              </a:lnSpc>
            </a:pPr>
            <a:endParaRPr lang="en-US" sz="2500">
              <a:solidFill>
                <a:srgbClr val="24472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43400" y="324837"/>
            <a:ext cx="9013783" cy="1018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8254"/>
              </a:lnSpc>
              <a:spcBef>
                <a:spcPct val="0"/>
              </a:spcBef>
            </a:pPr>
            <a:r>
              <a:rPr lang="en-US" sz="6499" b="1" dirty="0" err="1">
                <a:solidFill>
                  <a:srgbClr val="244721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Dicas</a:t>
            </a:r>
            <a:r>
              <a:rPr lang="en-US" sz="6499" b="1" dirty="0">
                <a:solidFill>
                  <a:srgbClr val="244721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 para </a:t>
            </a:r>
            <a:r>
              <a:rPr lang="en-US" sz="6499" b="1" dirty="0" err="1">
                <a:solidFill>
                  <a:srgbClr val="244721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Obter</a:t>
            </a:r>
            <a:r>
              <a:rPr lang="en-US" sz="6499" b="1" dirty="0">
                <a:solidFill>
                  <a:srgbClr val="244721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 Sucesso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47994" y="1812459"/>
            <a:ext cx="16211306" cy="6809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22" lvl="1" indent="-313061" algn="just">
              <a:lnSpc>
                <a:spcPts val="4060"/>
              </a:lnSpc>
              <a:buFont typeface="Arial"/>
              <a:buChar char="•"/>
            </a:pPr>
            <a:r>
              <a:rPr lang="pt-PT" sz="3200" dirty="0"/>
              <a:t>Não belisque entre as refeições, pois isso não dará tempo para o intestino se recuperar e sobrecarregará o sistema digestivo. Deve haver um intervalo de 5 horas entre as refeições.</a:t>
            </a:r>
          </a:p>
          <a:p>
            <a:pPr marL="626122" lvl="1" indent="-313061" algn="just">
              <a:lnSpc>
                <a:spcPts val="4060"/>
              </a:lnSpc>
              <a:buFont typeface="Arial"/>
              <a:buChar char="•"/>
            </a:pPr>
            <a:r>
              <a:rPr lang="pt-PT" sz="3200" dirty="0"/>
              <a:t>Outras rotinas de saúde: consulte o Protocolo Antiviral: gargarejo, spray nasal, inalações, duchas de contraste, etc. </a:t>
            </a:r>
          </a:p>
          <a:p>
            <a:pPr marL="626122" lvl="1" indent="-313061" algn="just">
              <a:lnSpc>
                <a:spcPts val="4060"/>
              </a:lnSpc>
              <a:buFont typeface="Arial"/>
              <a:buChar char="•"/>
            </a:pPr>
            <a:r>
              <a:rPr lang="pt-PT" sz="3200" dirty="0"/>
              <a:t>Tomar sol pelo menos 4 a 6 vezes por semana, durante aproximadamente 30 minutos, virando-se a cada 5 minutos para evitar queimaduras. </a:t>
            </a:r>
          </a:p>
          <a:p>
            <a:pPr marL="626122" lvl="1" indent="-313061" algn="just">
              <a:lnSpc>
                <a:spcPts val="4060"/>
              </a:lnSpc>
              <a:buFont typeface="Arial"/>
              <a:buChar char="•"/>
            </a:pPr>
            <a:r>
              <a:rPr lang="pt-PT" sz="3200" dirty="0"/>
              <a:t>Procure não consumir alimentos doces durante esse período para equilibrar o </a:t>
            </a:r>
            <a:r>
              <a:rPr lang="pt-PT" sz="3200" dirty="0" err="1"/>
              <a:t>microbioma</a:t>
            </a:r>
            <a:r>
              <a:rPr lang="pt-PT" sz="3200" dirty="0"/>
              <a:t>. Uma boa refeição média pode incluir os alimentos listados nos exemplos (70% alimentos frescos, 30% cozidos). </a:t>
            </a:r>
          </a:p>
          <a:p>
            <a:pPr marL="626122" lvl="1" indent="-313061" algn="just">
              <a:lnSpc>
                <a:spcPts val="4060"/>
              </a:lnSpc>
              <a:buFont typeface="Arial"/>
              <a:buChar char="•"/>
            </a:pPr>
            <a:r>
              <a:rPr lang="pt-PT" sz="3200" dirty="0"/>
              <a:t>Consuma apenas água entre as refeições (a água diluirá as enzimas se fizer parte de uma refeição).</a:t>
            </a:r>
          </a:p>
          <a:p>
            <a:pPr marL="626122" lvl="1" indent="-313061" algn="just">
              <a:lnSpc>
                <a:spcPts val="4060"/>
              </a:lnSpc>
              <a:buFont typeface="Arial"/>
              <a:buChar char="•"/>
            </a:pPr>
            <a:r>
              <a:rPr lang="pt-PT" sz="3200" dirty="0"/>
              <a:t> Para uma lista mais completa de opções de café da manhã, consulte o plano alimentar de 7 dias ou o livro de receitas à base de plantas para autoimunes.</a:t>
            </a:r>
            <a:endParaRPr lang="en-US" sz="2900" dirty="0">
              <a:solidFill>
                <a:srgbClr val="1B1F1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3993162" y="-3219556"/>
            <a:ext cx="8599937" cy="8599937"/>
          </a:xfrm>
          <a:custGeom>
            <a:avLst/>
            <a:gdLst/>
            <a:ahLst/>
            <a:cxnLst/>
            <a:rect l="l" t="t" r="r" b="b"/>
            <a:pathLst>
              <a:path w="8599937" h="8599937">
                <a:moveTo>
                  <a:pt x="0" y="0"/>
                </a:moveTo>
                <a:lnTo>
                  <a:pt x="8599938" y="0"/>
                </a:lnTo>
                <a:lnTo>
                  <a:pt x="8599938" y="8599937"/>
                </a:lnTo>
                <a:lnTo>
                  <a:pt x="0" y="85999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345938" y="9842272"/>
            <a:ext cx="5018708" cy="30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 dirty="0">
                <a:solidFill>
                  <a:srgbClr val="0E640F"/>
                </a:solidFill>
                <a:latin typeface="Inter Bold"/>
                <a:ea typeface="Inter Bold"/>
                <a:cs typeface="Inter Bold"/>
                <a:sym typeface="Inter Bold"/>
              </a:rPr>
              <a:t>© 2025 Med Missionary. All Rights Reserved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39635" y="1525248"/>
            <a:ext cx="3741986" cy="3529515"/>
            <a:chOff x="0" y="0"/>
            <a:chExt cx="1375071" cy="12969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2"/>
              <a:stretch>
                <a:fillRect l="-20653" r="-2065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3099283" y="5250552"/>
            <a:ext cx="3741986" cy="3552999"/>
            <a:chOff x="0" y="0"/>
            <a:chExt cx="1375071" cy="13056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5071" cy="1305624"/>
            </a:xfrm>
            <a:custGeom>
              <a:avLst/>
              <a:gdLst/>
              <a:ahLst/>
              <a:cxnLst/>
              <a:rect l="l" t="t" r="r" b="b"/>
              <a:pathLst>
                <a:path w="1375071" h="1305624">
                  <a:moveTo>
                    <a:pt x="0" y="0"/>
                  </a:moveTo>
                  <a:lnTo>
                    <a:pt x="1375071" y="0"/>
                  </a:lnTo>
                  <a:lnTo>
                    <a:pt x="1375071" y="1305624"/>
                  </a:lnTo>
                  <a:lnTo>
                    <a:pt x="0" y="1305624"/>
                  </a:lnTo>
                  <a:close/>
                </a:path>
              </a:pathLst>
            </a:custGeom>
            <a:blipFill>
              <a:blip r:embed="rId3"/>
              <a:stretch>
                <a:fillRect l="-42513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3099283" y="1501764"/>
            <a:ext cx="3741986" cy="3552999"/>
            <a:chOff x="0" y="0"/>
            <a:chExt cx="813195" cy="772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3195" cy="772125"/>
            </a:xfrm>
            <a:custGeom>
              <a:avLst/>
              <a:gdLst/>
              <a:ahLst/>
              <a:cxnLst/>
              <a:rect l="l" t="t" r="r" b="b"/>
              <a:pathLst>
                <a:path w="813195" h="772125">
                  <a:moveTo>
                    <a:pt x="0" y="0"/>
                  </a:moveTo>
                  <a:lnTo>
                    <a:pt x="813195" y="0"/>
                  </a:lnTo>
                  <a:lnTo>
                    <a:pt x="813195" y="772125"/>
                  </a:lnTo>
                  <a:lnTo>
                    <a:pt x="0" y="772125"/>
                  </a:lnTo>
                  <a:close/>
                </a:path>
              </a:pathLst>
            </a:custGeom>
            <a:solidFill>
              <a:srgbClr val="80A35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3195" cy="810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 flipV="1">
            <a:off x="12881621" y="-2615774"/>
            <a:ext cx="7602093" cy="8229600"/>
          </a:xfrm>
          <a:custGeom>
            <a:avLst/>
            <a:gdLst/>
            <a:ahLst/>
            <a:cxnLst/>
            <a:rect l="l" t="t" r="r" b="b"/>
            <a:pathLst>
              <a:path w="7602093" h="8229600">
                <a:moveTo>
                  <a:pt x="7602093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7602093" y="0"/>
                </a:lnTo>
                <a:lnTo>
                  <a:pt x="7602093" y="822960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4000" y="5358982"/>
            <a:ext cx="3787195" cy="3336139"/>
          </a:xfrm>
          <a:custGeom>
            <a:avLst/>
            <a:gdLst/>
            <a:ahLst/>
            <a:cxnLst/>
            <a:rect l="l" t="t" r="r" b="b"/>
            <a:pathLst>
              <a:path w="3787195" h="3336139">
                <a:moveTo>
                  <a:pt x="0" y="0"/>
                </a:moveTo>
                <a:lnTo>
                  <a:pt x="3787195" y="0"/>
                </a:lnTo>
                <a:lnTo>
                  <a:pt x="3787195" y="3336139"/>
                </a:lnTo>
                <a:lnTo>
                  <a:pt x="0" y="33361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6604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65216" y="1169527"/>
            <a:ext cx="5535065" cy="1144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27"/>
              </a:lnSpc>
            </a:pPr>
            <a:r>
              <a:rPr lang="en-US" sz="10742" spc="-730">
                <a:solidFill>
                  <a:srgbClr val="092F0F"/>
                </a:solidFill>
                <a:latin typeface="Chloe"/>
                <a:ea typeface="Chloe"/>
                <a:cs typeface="Chloe"/>
                <a:sym typeface="Chloe"/>
              </a:rPr>
              <a:t>Protocolo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65216" y="2583986"/>
            <a:ext cx="6767376" cy="7000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7" lvl="1" indent="-345439" algn="l">
              <a:lnSpc>
                <a:spcPts val="5567"/>
              </a:lnSpc>
              <a:buAutoNum type="arabicPeriod"/>
            </a:pPr>
            <a:r>
              <a:rPr lang="en-US" sz="3199" spc="175">
                <a:solidFill>
                  <a:srgbClr val="084912"/>
                </a:solidFill>
                <a:latin typeface="Gotham"/>
                <a:ea typeface="Gotham"/>
                <a:cs typeface="Gotham"/>
                <a:sym typeface="Gotham"/>
              </a:rPr>
              <a:t>Cebola</a:t>
            </a:r>
          </a:p>
          <a:p>
            <a:pPr marL="690877" lvl="1" indent="-345439" algn="l">
              <a:lnSpc>
                <a:spcPts val="5567"/>
              </a:lnSpc>
              <a:buAutoNum type="arabicPeriod"/>
            </a:pPr>
            <a:r>
              <a:rPr lang="en-US" sz="3199" spc="175">
                <a:solidFill>
                  <a:srgbClr val="084912"/>
                </a:solidFill>
                <a:latin typeface="Gotham"/>
                <a:ea typeface="Gotham"/>
                <a:cs typeface="Gotham"/>
                <a:sym typeface="Gotham"/>
              </a:rPr>
              <a:t>Alho</a:t>
            </a:r>
          </a:p>
          <a:p>
            <a:pPr marL="690877" lvl="1" indent="-345439" algn="l">
              <a:lnSpc>
                <a:spcPts val="5567"/>
              </a:lnSpc>
              <a:buAutoNum type="arabicPeriod"/>
            </a:pPr>
            <a:r>
              <a:rPr lang="en-US" sz="3199" spc="175">
                <a:solidFill>
                  <a:srgbClr val="084912"/>
                </a:solidFill>
                <a:latin typeface="Gotham"/>
                <a:ea typeface="Gotham"/>
                <a:cs typeface="Gotham"/>
                <a:sym typeface="Gotham"/>
              </a:rPr>
              <a:t>Linhaça e Chia </a:t>
            </a:r>
          </a:p>
          <a:p>
            <a:pPr marL="690877" lvl="1" indent="-345439" algn="l">
              <a:lnSpc>
                <a:spcPts val="5567"/>
              </a:lnSpc>
              <a:buAutoNum type="arabicPeriod"/>
            </a:pPr>
            <a:r>
              <a:rPr lang="en-US" sz="3199" spc="175">
                <a:solidFill>
                  <a:srgbClr val="084912"/>
                </a:solidFill>
                <a:latin typeface="Gotham"/>
                <a:ea typeface="Gotham"/>
                <a:cs typeface="Gotham"/>
                <a:sym typeface="Gotham"/>
              </a:rPr>
              <a:t>Alimentação Crua</a:t>
            </a:r>
          </a:p>
          <a:p>
            <a:pPr marL="690877" lvl="1" indent="-345439" algn="l">
              <a:lnSpc>
                <a:spcPts val="5567"/>
              </a:lnSpc>
              <a:buAutoNum type="arabicPeriod"/>
            </a:pPr>
            <a:r>
              <a:rPr lang="en-US" sz="3199" spc="175">
                <a:solidFill>
                  <a:srgbClr val="084912"/>
                </a:solidFill>
                <a:latin typeface="Gotham"/>
                <a:ea typeface="Gotham"/>
                <a:cs typeface="Gotham"/>
                <a:sym typeface="Gotham"/>
              </a:rPr>
              <a:t>Agua em abundância </a:t>
            </a:r>
          </a:p>
          <a:p>
            <a:pPr marL="690877" lvl="1" indent="-345439" algn="l">
              <a:lnSpc>
                <a:spcPts val="5567"/>
              </a:lnSpc>
              <a:buAutoNum type="arabicPeriod"/>
            </a:pPr>
            <a:r>
              <a:rPr lang="en-US" sz="3199" b="1" spc="175">
                <a:solidFill>
                  <a:srgbClr val="084912"/>
                </a:solidFill>
                <a:latin typeface="Gotham Bold"/>
                <a:ea typeface="Gotham Bold"/>
                <a:cs typeface="Gotham Bold"/>
                <a:sym typeface="Gotham Bold"/>
              </a:rPr>
              <a:t>Gengibre</a:t>
            </a:r>
          </a:p>
          <a:p>
            <a:pPr marL="690877" lvl="1" indent="-345439" algn="l">
              <a:lnSpc>
                <a:spcPts val="5567"/>
              </a:lnSpc>
              <a:buAutoNum type="arabicPeriod"/>
            </a:pPr>
            <a:r>
              <a:rPr lang="en-US" sz="3199" b="1" spc="175">
                <a:solidFill>
                  <a:srgbClr val="084912"/>
                </a:solidFill>
                <a:latin typeface="Gotham Bold"/>
                <a:ea typeface="Gotham Bold"/>
                <a:cs typeface="Gotham Bold"/>
                <a:sym typeface="Gotham Bold"/>
              </a:rPr>
              <a:t>Cúrcuma/ Açafrão</a:t>
            </a:r>
          </a:p>
          <a:p>
            <a:pPr marL="690877" lvl="1" indent="-345439" algn="l">
              <a:lnSpc>
                <a:spcPts val="5567"/>
              </a:lnSpc>
              <a:buAutoNum type="arabicPeriod"/>
            </a:pPr>
            <a:r>
              <a:rPr lang="en-US" sz="3199" b="1" spc="175">
                <a:solidFill>
                  <a:srgbClr val="084912"/>
                </a:solidFill>
                <a:latin typeface="Gotham Bold"/>
                <a:ea typeface="Gotham Bold"/>
                <a:cs typeface="Gotham Bold"/>
                <a:sym typeface="Gotham Bold"/>
              </a:rPr>
              <a:t>Aloe vera/ Babosa</a:t>
            </a:r>
          </a:p>
          <a:p>
            <a:pPr marL="690877" lvl="1" indent="-345439" algn="l">
              <a:lnSpc>
                <a:spcPts val="5567"/>
              </a:lnSpc>
              <a:buAutoNum type="arabicPeriod"/>
            </a:pPr>
            <a:r>
              <a:rPr lang="en-US" sz="3199" b="1" spc="175">
                <a:solidFill>
                  <a:srgbClr val="084912"/>
                </a:solidFill>
                <a:latin typeface="Gotham Bold"/>
                <a:ea typeface="Gotham Bold"/>
                <a:cs typeface="Gotham Bold"/>
                <a:sym typeface="Gotham Bold"/>
              </a:rPr>
              <a:t>Carvão Vegetal </a:t>
            </a:r>
          </a:p>
          <a:p>
            <a:pPr marL="690877" lvl="1" indent="-345439" algn="l">
              <a:lnSpc>
                <a:spcPts val="5567"/>
              </a:lnSpc>
              <a:buAutoNum type="arabicPeriod"/>
            </a:pPr>
            <a:r>
              <a:rPr lang="en-US" sz="3199" b="1" spc="175">
                <a:solidFill>
                  <a:srgbClr val="084912"/>
                </a:solidFill>
                <a:latin typeface="Gotham Bold"/>
                <a:ea typeface="Gotham Bold"/>
                <a:cs typeface="Gotham Bold"/>
                <a:sym typeface="Gotham Bold"/>
              </a:rPr>
              <a:t>Casca de Laranja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841268" y="9070131"/>
            <a:ext cx="1058696" cy="1028700"/>
          </a:xfrm>
          <a:custGeom>
            <a:avLst/>
            <a:gdLst/>
            <a:ahLst/>
            <a:cxnLst/>
            <a:rect l="l" t="t" r="r" b="b"/>
            <a:pathLst>
              <a:path w="1058696" h="1028700">
                <a:moveTo>
                  <a:pt x="0" y="0"/>
                </a:moveTo>
                <a:lnTo>
                  <a:pt x="1058696" y="0"/>
                </a:lnTo>
                <a:lnTo>
                  <a:pt x="10586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26"/>
            <a:ext cx="3622370" cy="3416691"/>
            <a:chOff x="0" y="0"/>
            <a:chExt cx="1375071" cy="12969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2"/>
              <a:stretch>
                <a:fillRect l="-20918" r="-2091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3622370" y="3453617"/>
            <a:ext cx="3622370" cy="3416691"/>
            <a:chOff x="0" y="0"/>
            <a:chExt cx="1375071" cy="129699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3"/>
              <a:stretch>
                <a:fillRect l="-14937" r="-1493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0" y="6870309"/>
            <a:ext cx="3622370" cy="3416691"/>
            <a:chOff x="0" y="0"/>
            <a:chExt cx="1375071" cy="1296995"/>
          </a:xfrm>
        </p:grpSpPr>
        <p:sp>
          <p:nvSpPr>
            <p:cNvPr id="7" name="Freeform 7"/>
            <p:cNvSpPr/>
            <p:nvPr/>
          </p:nvSpPr>
          <p:spPr>
            <a:xfrm rot="5952782">
              <a:off x="-62675" y="-133997"/>
              <a:ext cx="1500420" cy="1564989"/>
            </a:xfrm>
            <a:custGeom>
              <a:avLst/>
              <a:gdLst/>
              <a:ahLst/>
              <a:cxnLst/>
              <a:rect l="l" t="t" r="r" b="b"/>
              <a:pathLst>
                <a:path w="1500420" h="1564989">
                  <a:moveTo>
                    <a:pt x="220158" y="1564989"/>
                  </a:moveTo>
                  <a:lnTo>
                    <a:pt x="0" y="207656"/>
                  </a:lnTo>
                  <a:lnTo>
                    <a:pt x="1280264" y="0"/>
                  </a:lnTo>
                  <a:lnTo>
                    <a:pt x="1500421" y="1357332"/>
                  </a:lnTo>
                  <a:close/>
                </a:path>
              </a:pathLst>
            </a:custGeom>
            <a:blipFill>
              <a:blip r:embed="rId4"/>
              <a:stretch>
                <a:fillRect l="-28276" r="-28276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10483509" flipH="1">
            <a:off x="3192166" y="6939291"/>
            <a:ext cx="3494323" cy="3893396"/>
          </a:xfrm>
          <a:custGeom>
            <a:avLst/>
            <a:gdLst/>
            <a:ahLst/>
            <a:cxnLst/>
            <a:rect l="l" t="t" r="r" b="b"/>
            <a:pathLst>
              <a:path w="3494323" h="3893396">
                <a:moveTo>
                  <a:pt x="3494323" y="0"/>
                </a:moveTo>
                <a:lnTo>
                  <a:pt x="0" y="0"/>
                </a:lnTo>
                <a:lnTo>
                  <a:pt x="0" y="3893396"/>
                </a:lnTo>
                <a:lnTo>
                  <a:pt x="3494323" y="3893396"/>
                </a:lnTo>
                <a:lnTo>
                  <a:pt x="349432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949983" y="893835"/>
            <a:ext cx="7579370" cy="98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20"/>
              </a:lnSpc>
            </a:pPr>
            <a:r>
              <a:rPr lang="en-US" sz="8000" spc="-544">
                <a:solidFill>
                  <a:srgbClr val="092F0F"/>
                </a:solidFill>
                <a:latin typeface="Chloe"/>
                <a:ea typeface="Chloe"/>
                <a:cs typeface="Chloe"/>
                <a:sym typeface="Chloe"/>
              </a:rPr>
              <a:t>Cúrcuma / Açafrão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34706" y="1988682"/>
            <a:ext cx="10209925" cy="8298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6"/>
              </a:lnSpc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Curcuma é um antioxidante, anti-inflamatório,  ajuda na digestão. </a:t>
            </a:r>
          </a:p>
          <a:p>
            <a:pPr marL="683249" lvl="1" indent="-341625" algn="l">
              <a:lnSpc>
                <a:spcPts val="5506"/>
              </a:lnSpc>
              <a:buFont typeface="Arial"/>
              <a:buChar char="•"/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Ajuda com ulceras gástricas, tem um efeito anti-inflamatório comparado com o omeprazol, estimula a secreção da bilis,</a:t>
            </a:r>
          </a:p>
          <a:p>
            <a:pPr marL="683249" lvl="1" indent="-341625" algn="l">
              <a:lnSpc>
                <a:spcPts val="5506"/>
              </a:lnSpc>
              <a:buFont typeface="Arial"/>
              <a:buChar char="•"/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Também  diminuias bacterias nocivas no nosso organismo. </a:t>
            </a:r>
          </a:p>
          <a:p>
            <a:pPr marL="683249" lvl="1" indent="-341625" algn="l">
              <a:lnSpc>
                <a:spcPts val="5506"/>
              </a:lnSpc>
              <a:buFont typeface="Arial"/>
              <a:buChar char="•"/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Diminui sintomas de depressão</a:t>
            </a:r>
          </a:p>
          <a:p>
            <a:pPr marL="683249" lvl="1" indent="-341625" algn="l">
              <a:lnSpc>
                <a:spcPts val="5506"/>
              </a:lnSpc>
              <a:buFont typeface="Arial"/>
              <a:buChar char="•"/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Ansiedade</a:t>
            </a:r>
          </a:p>
          <a:p>
            <a:pPr marL="683249" lvl="1" indent="-341625" algn="l">
              <a:lnSpc>
                <a:spcPts val="5506"/>
              </a:lnSpc>
              <a:buFont typeface="Arial"/>
              <a:buChar char="•"/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Muito usada para tratamento de artrites.</a:t>
            </a:r>
          </a:p>
          <a:p>
            <a:pPr algn="l">
              <a:lnSpc>
                <a:spcPts val="5506"/>
              </a:lnSpc>
            </a:pPr>
            <a:endParaRPr lang="en-US" sz="3164" spc="174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l">
              <a:lnSpc>
                <a:spcPts val="5506"/>
              </a:lnSpc>
            </a:pPr>
            <a:endParaRPr lang="en-US" sz="3164" spc="174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11" name="Freeform 11"/>
          <p:cNvSpPr/>
          <p:nvPr/>
        </p:nvSpPr>
        <p:spPr>
          <a:xfrm rot="10483509" flipH="1">
            <a:off x="-1160125" y="2843268"/>
            <a:ext cx="3778137" cy="4209623"/>
          </a:xfrm>
          <a:custGeom>
            <a:avLst/>
            <a:gdLst/>
            <a:ahLst/>
            <a:cxnLst/>
            <a:rect l="l" t="t" r="r" b="b"/>
            <a:pathLst>
              <a:path w="3778137" h="4209623">
                <a:moveTo>
                  <a:pt x="3778137" y="0"/>
                </a:moveTo>
                <a:lnTo>
                  <a:pt x="0" y="0"/>
                </a:lnTo>
                <a:lnTo>
                  <a:pt x="0" y="4209623"/>
                </a:lnTo>
                <a:lnTo>
                  <a:pt x="3778137" y="4209623"/>
                </a:lnTo>
                <a:lnTo>
                  <a:pt x="37781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0483509" flipH="1">
            <a:off x="3795091" y="-1297989"/>
            <a:ext cx="3666894" cy="3926447"/>
          </a:xfrm>
          <a:custGeom>
            <a:avLst/>
            <a:gdLst/>
            <a:ahLst/>
            <a:cxnLst/>
            <a:rect l="l" t="t" r="r" b="b"/>
            <a:pathLst>
              <a:path w="3666894" h="3926447">
                <a:moveTo>
                  <a:pt x="3666894" y="0"/>
                </a:moveTo>
                <a:lnTo>
                  <a:pt x="0" y="0"/>
                </a:lnTo>
                <a:lnTo>
                  <a:pt x="0" y="3926447"/>
                </a:lnTo>
                <a:lnTo>
                  <a:pt x="3666894" y="3926447"/>
                </a:lnTo>
                <a:lnTo>
                  <a:pt x="3666894" y="0"/>
                </a:lnTo>
                <a:close/>
              </a:path>
            </a:pathLst>
          </a:custGeom>
          <a:blipFill>
            <a:blip r:embed="rId5"/>
            <a:stretch>
              <a:fillRect l="-10149" t="-7308" b="-730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841268" y="9070131"/>
            <a:ext cx="1058696" cy="1028700"/>
          </a:xfrm>
          <a:custGeom>
            <a:avLst/>
            <a:gdLst/>
            <a:ahLst/>
            <a:cxnLst/>
            <a:rect l="l" t="t" r="r" b="b"/>
            <a:pathLst>
              <a:path w="1058696" h="1028700">
                <a:moveTo>
                  <a:pt x="0" y="0"/>
                </a:moveTo>
                <a:lnTo>
                  <a:pt x="1058696" y="0"/>
                </a:lnTo>
                <a:lnTo>
                  <a:pt x="10586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26"/>
            <a:ext cx="3622370" cy="3416691"/>
            <a:chOff x="0" y="0"/>
            <a:chExt cx="1375071" cy="12969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2"/>
              <a:stretch>
                <a:fillRect l="-20785" r="-2078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3622370" y="3453617"/>
            <a:ext cx="3622370" cy="3416691"/>
            <a:chOff x="0" y="0"/>
            <a:chExt cx="1375071" cy="129699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3"/>
              <a:stretch>
                <a:fillRect l="-20785" r="-2078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0" y="6870309"/>
            <a:ext cx="3622370" cy="3416691"/>
            <a:chOff x="0" y="0"/>
            <a:chExt cx="1375071" cy="12969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4"/>
              <a:stretch>
                <a:fillRect l="-20785" r="-20785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10483509" flipH="1">
            <a:off x="3192166" y="6939291"/>
            <a:ext cx="3494323" cy="3893396"/>
          </a:xfrm>
          <a:custGeom>
            <a:avLst/>
            <a:gdLst/>
            <a:ahLst/>
            <a:cxnLst/>
            <a:rect l="l" t="t" r="r" b="b"/>
            <a:pathLst>
              <a:path w="3494323" h="3893396">
                <a:moveTo>
                  <a:pt x="3494323" y="0"/>
                </a:moveTo>
                <a:lnTo>
                  <a:pt x="0" y="0"/>
                </a:lnTo>
                <a:lnTo>
                  <a:pt x="0" y="3893396"/>
                </a:lnTo>
                <a:lnTo>
                  <a:pt x="3494323" y="3893396"/>
                </a:lnTo>
                <a:lnTo>
                  <a:pt x="349432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679930" y="1806988"/>
            <a:ext cx="7579370" cy="98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20"/>
              </a:lnSpc>
            </a:pPr>
            <a:r>
              <a:rPr lang="en-US" sz="8000" spc="-544">
                <a:solidFill>
                  <a:srgbClr val="092F0F"/>
                </a:solidFill>
                <a:latin typeface="Chloe"/>
                <a:ea typeface="Chloe"/>
                <a:cs typeface="Chloe"/>
                <a:sym typeface="Chloe"/>
              </a:rPr>
              <a:t>Carvão Vegetal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34706" y="4134591"/>
            <a:ext cx="10209925" cy="2735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6"/>
              </a:lnSpc>
            </a:pP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O valor do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carvão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vegetal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esta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em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sua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capacidade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de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não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apenas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absorver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veneno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mais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também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neutraliza-los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. </a:t>
            </a:r>
          </a:p>
          <a:p>
            <a:pPr algn="ctr">
              <a:lnSpc>
                <a:spcPts val="5506"/>
              </a:lnSpc>
            </a:pPr>
            <a:endParaRPr lang="en-US" sz="3164" spc="174" dirty="0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11" name="Freeform 11"/>
          <p:cNvSpPr/>
          <p:nvPr/>
        </p:nvSpPr>
        <p:spPr>
          <a:xfrm rot="10483509" flipH="1">
            <a:off x="-1160125" y="2843268"/>
            <a:ext cx="3778137" cy="4209623"/>
          </a:xfrm>
          <a:custGeom>
            <a:avLst/>
            <a:gdLst/>
            <a:ahLst/>
            <a:cxnLst/>
            <a:rect l="l" t="t" r="r" b="b"/>
            <a:pathLst>
              <a:path w="3778137" h="4209623">
                <a:moveTo>
                  <a:pt x="3778137" y="0"/>
                </a:moveTo>
                <a:lnTo>
                  <a:pt x="0" y="0"/>
                </a:lnTo>
                <a:lnTo>
                  <a:pt x="0" y="4209623"/>
                </a:lnTo>
                <a:lnTo>
                  <a:pt x="3778137" y="4209623"/>
                </a:lnTo>
                <a:lnTo>
                  <a:pt x="37781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0483509" flipH="1">
            <a:off x="3795091" y="-1297989"/>
            <a:ext cx="3666894" cy="3926447"/>
          </a:xfrm>
          <a:custGeom>
            <a:avLst/>
            <a:gdLst/>
            <a:ahLst/>
            <a:cxnLst/>
            <a:rect l="l" t="t" r="r" b="b"/>
            <a:pathLst>
              <a:path w="3666894" h="3926447">
                <a:moveTo>
                  <a:pt x="3666894" y="0"/>
                </a:moveTo>
                <a:lnTo>
                  <a:pt x="0" y="0"/>
                </a:lnTo>
                <a:lnTo>
                  <a:pt x="0" y="3926447"/>
                </a:lnTo>
                <a:lnTo>
                  <a:pt x="3666894" y="3926447"/>
                </a:lnTo>
                <a:lnTo>
                  <a:pt x="3666894" y="0"/>
                </a:lnTo>
                <a:close/>
              </a:path>
            </a:pathLst>
          </a:custGeom>
          <a:blipFill>
            <a:blip r:embed="rId5"/>
            <a:stretch>
              <a:fillRect l="-10149" t="-7308" b="-730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841268" y="9070131"/>
            <a:ext cx="1058696" cy="1028700"/>
          </a:xfrm>
          <a:custGeom>
            <a:avLst/>
            <a:gdLst/>
            <a:ahLst/>
            <a:cxnLst/>
            <a:rect l="l" t="t" r="r" b="b"/>
            <a:pathLst>
              <a:path w="1058696" h="1028700">
                <a:moveTo>
                  <a:pt x="0" y="0"/>
                </a:moveTo>
                <a:lnTo>
                  <a:pt x="1058696" y="0"/>
                </a:lnTo>
                <a:lnTo>
                  <a:pt x="10586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26"/>
            <a:ext cx="3622370" cy="3416691"/>
            <a:chOff x="0" y="0"/>
            <a:chExt cx="1375071" cy="12969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2"/>
              <a:stretch>
                <a:fillRect l="-20785" r="-2078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3622370" y="3453617"/>
            <a:ext cx="3622370" cy="3416691"/>
            <a:chOff x="0" y="0"/>
            <a:chExt cx="1375071" cy="129699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3"/>
              <a:stretch>
                <a:fillRect l="-20785" r="-2078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0" y="6870309"/>
            <a:ext cx="3622370" cy="3416691"/>
            <a:chOff x="0" y="0"/>
            <a:chExt cx="1375071" cy="12969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4"/>
              <a:stretch>
                <a:fillRect l="-20785" r="-20785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10483509" flipH="1">
            <a:off x="15512138" y="-2300503"/>
            <a:ext cx="3494323" cy="3893396"/>
          </a:xfrm>
          <a:custGeom>
            <a:avLst/>
            <a:gdLst/>
            <a:ahLst/>
            <a:cxnLst/>
            <a:rect l="l" t="t" r="r" b="b"/>
            <a:pathLst>
              <a:path w="3494323" h="3893396">
                <a:moveTo>
                  <a:pt x="3494324" y="0"/>
                </a:moveTo>
                <a:lnTo>
                  <a:pt x="0" y="0"/>
                </a:lnTo>
                <a:lnTo>
                  <a:pt x="0" y="3893396"/>
                </a:lnTo>
                <a:lnTo>
                  <a:pt x="3494324" y="3893396"/>
                </a:lnTo>
                <a:lnTo>
                  <a:pt x="349432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144000" y="265526"/>
            <a:ext cx="7579370" cy="98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20"/>
              </a:lnSpc>
            </a:pPr>
            <a:r>
              <a:rPr lang="en-US" sz="8000" spc="-544">
                <a:solidFill>
                  <a:srgbClr val="092F0F"/>
                </a:solidFill>
                <a:latin typeface="Chloe"/>
                <a:ea typeface="Chloe"/>
                <a:cs typeface="Chloe"/>
                <a:sym typeface="Chloe"/>
              </a:rPr>
              <a:t>Aloe Vera/ Babosa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34706" y="1462405"/>
            <a:ext cx="10209925" cy="9688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6"/>
              </a:lnSpc>
            </a:pPr>
            <a:r>
              <a:rPr lang="en-US" sz="3164" b="1" spc="174">
                <a:solidFill>
                  <a:srgbClr val="2B6127"/>
                </a:solidFill>
                <a:latin typeface="Gotham Bold"/>
                <a:ea typeface="Gotham Bold"/>
                <a:cs typeface="Gotham Bold"/>
                <a:sym typeface="Gotham Bold"/>
              </a:rPr>
              <a:t>Ela tem mais de 75 ingredientes ativos do gel interno da planta.</a:t>
            </a:r>
          </a:p>
          <a:p>
            <a:pPr algn="ctr">
              <a:lnSpc>
                <a:spcPts val="5506"/>
              </a:lnSpc>
            </a:pPr>
            <a:endParaRPr lang="en-US" sz="3164" b="1" spc="174">
              <a:solidFill>
                <a:srgbClr val="2B6127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algn="ctr">
              <a:lnSpc>
                <a:spcPts val="5506"/>
              </a:lnSpc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Minerais, vitaminas B1,B2, B3, B9 (ácidoFólico) A, C,  B12, calcio, zinco, cromo, magnésio, potássio, sódio , manganês e cobre.</a:t>
            </a:r>
          </a:p>
          <a:p>
            <a:pPr algn="ctr">
              <a:lnSpc>
                <a:spcPts val="5506"/>
              </a:lnSpc>
            </a:pPr>
            <a:endParaRPr lang="en-US" sz="3164" spc="174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ctr">
              <a:lnSpc>
                <a:spcPts val="5506"/>
              </a:lnSpc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Babosa é um probiótico natural. Facilita o crescimento de 2 bacterias. Lactobacillus, bifidobacterium (ajuda na disbiose, equilibrando as boas bacterias)</a:t>
            </a:r>
          </a:p>
          <a:p>
            <a:pPr algn="ctr">
              <a:lnSpc>
                <a:spcPts val="5506"/>
              </a:lnSpc>
            </a:pPr>
            <a:endParaRPr lang="en-US" sz="3164" spc="174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ctr">
              <a:lnSpc>
                <a:spcPts val="5506"/>
              </a:lnSpc>
            </a:pPr>
            <a:endParaRPr lang="en-US" sz="3164" spc="174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11" name="Freeform 11"/>
          <p:cNvSpPr/>
          <p:nvPr/>
        </p:nvSpPr>
        <p:spPr>
          <a:xfrm rot="5505711" flipH="1">
            <a:off x="4494116" y="-2067885"/>
            <a:ext cx="3778137" cy="4209623"/>
          </a:xfrm>
          <a:custGeom>
            <a:avLst/>
            <a:gdLst/>
            <a:ahLst/>
            <a:cxnLst/>
            <a:rect l="l" t="t" r="r" b="b"/>
            <a:pathLst>
              <a:path w="3778137" h="4209623">
                <a:moveTo>
                  <a:pt x="3778137" y="0"/>
                </a:moveTo>
                <a:lnTo>
                  <a:pt x="0" y="0"/>
                </a:lnTo>
                <a:lnTo>
                  <a:pt x="0" y="4209623"/>
                </a:lnTo>
                <a:lnTo>
                  <a:pt x="3778137" y="4209623"/>
                </a:lnTo>
                <a:lnTo>
                  <a:pt x="37781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0483509" flipH="1">
            <a:off x="3795091" y="7845756"/>
            <a:ext cx="3666894" cy="3926447"/>
          </a:xfrm>
          <a:custGeom>
            <a:avLst/>
            <a:gdLst/>
            <a:ahLst/>
            <a:cxnLst/>
            <a:rect l="l" t="t" r="r" b="b"/>
            <a:pathLst>
              <a:path w="3666894" h="3926447">
                <a:moveTo>
                  <a:pt x="3666894" y="0"/>
                </a:moveTo>
                <a:lnTo>
                  <a:pt x="0" y="0"/>
                </a:lnTo>
                <a:lnTo>
                  <a:pt x="0" y="3926448"/>
                </a:lnTo>
                <a:lnTo>
                  <a:pt x="3666894" y="3926448"/>
                </a:lnTo>
                <a:lnTo>
                  <a:pt x="3666894" y="0"/>
                </a:lnTo>
                <a:close/>
              </a:path>
            </a:pathLst>
          </a:custGeom>
          <a:blipFill>
            <a:blip r:embed="rId5"/>
            <a:stretch>
              <a:fillRect l="-10149" t="-7308" b="-730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841268" y="9070131"/>
            <a:ext cx="1058696" cy="1028700"/>
          </a:xfrm>
          <a:custGeom>
            <a:avLst/>
            <a:gdLst/>
            <a:ahLst/>
            <a:cxnLst/>
            <a:rect l="l" t="t" r="r" b="b"/>
            <a:pathLst>
              <a:path w="1058696" h="1028700">
                <a:moveTo>
                  <a:pt x="0" y="0"/>
                </a:moveTo>
                <a:lnTo>
                  <a:pt x="1058696" y="0"/>
                </a:lnTo>
                <a:lnTo>
                  <a:pt x="10586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26"/>
            <a:ext cx="3622370" cy="3416691"/>
            <a:chOff x="0" y="0"/>
            <a:chExt cx="1375071" cy="12969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2"/>
              <a:stretch>
                <a:fillRect l="-20677" r="-2067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6870309"/>
            <a:ext cx="3622370" cy="3416691"/>
            <a:chOff x="0" y="0"/>
            <a:chExt cx="1375071" cy="129699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3"/>
              <a:stretch>
                <a:fillRect l="-84623" r="-5445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10483509" flipH="1">
            <a:off x="15512138" y="-2300503"/>
            <a:ext cx="3494323" cy="3893396"/>
          </a:xfrm>
          <a:custGeom>
            <a:avLst/>
            <a:gdLst/>
            <a:ahLst/>
            <a:cxnLst/>
            <a:rect l="l" t="t" r="r" b="b"/>
            <a:pathLst>
              <a:path w="3494323" h="3893396">
                <a:moveTo>
                  <a:pt x="3494324" y="0"/>
                </a:moveTo>
                <a:lnTo>
                  <a:pt x="0" y="0"/>
                </a:lnTo>
                <a:lnTo>
                  <a:pt x="0" y="3893396"/>
                </a:lnTo>
                <a:lnTo>
                  <a:pt x="3494324" y="3893396"/>
                </a:lnTo>
                <a:lnTo>
                  <a:pt x="349432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761201" y="652145"/>
            <a:ext cx="7579370" cy="98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20"/>
              </a:lnSpc>
            </a:pPr>
            <a:r>
              <a:rPr lang="en-US" sz="8000" spc="-544">
                <a:solidFill>
                  <a:srgbClr val="092F0F"/>
                </a:solidFill>
                <a:latin typeface="Chloe"/>
                <a:ea typeface="Chloe"/>
                <a:cs typeface="Chloe"/>
                <a:sym typeface="Chloe"/>
              </a:rPr>
              <a:t>Casca de Laranja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21288" y="2870009"/>
            <a:ext cx="13911492" cy="6907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6"/>
              </a:lnSpc>
            </a:pP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A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casca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da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laranja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tem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vários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benefícios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para a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saúde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,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devido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à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sua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riqueza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em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fibras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,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vitaminas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e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minerais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,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além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de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compostos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bioativos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como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os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flavonoides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: </a:t>
            </a:r>
          </a:p>
          <a:p>
            <a:pPr algn="ctr">
              <a:lnSpc>
                <a:spcPts val="5506"/>
              </a:lnSpc>
            </a:pPr>
            <a:endParaRPr lang="en-US" sz="3164" spc="174" dirty="0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ctr">
              <a:lnSpc>
                <a:spcPts val="5506"/>
              </a:lnSpc>
            </a:pPr>
            <a:r>
              <a:rPr lang="en-US" sz="3164" b="1" spc="174" dirty="0" err="1">
                <a:solidFill>
                  <a:srgbClr val="2B6127"/>
                </a:solidFill>
                <a:latin typeface="Gotham Bold"/>
                <a:ea typeface="Gotham Bold"/>
                <a:cs typeface="Gotham Bold"/>
                <a:sym typeface="Gotham Bold"/>
              </a:rPr>
              <a:t>Saúde</a:t>
            </a:r>
            <a:r>
              <a:rPr lang="en-US" sz="3164" b="1" spc="174" dirty="0">
                <a:solidFill>
                  <a:srgbClr val="2B6127"/>
                </a:solidFill>
                <a:latin typeface="Gotham Bold"/>
                <a:ea typeface="Gotham Bold"/>
                <a:cs typeface="Gotham Bold"/>
                <a:sym typeface="Gotham Bold"/>
              </a:rPr>
              <a:t> cardiovascular</a:t>
            </a:r>
          </a:p>
          <a:p>
            <a:pPr algn="ctr">
              <a:lnSpc>
                <a:spcPts val="5506"/>
              </a:lnSpc>
            </a:pP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•A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casca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da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laranja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ajuda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a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reduzir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o cholesterol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ruim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, a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controlar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a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pressão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arterial e a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prevenir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doenças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cardiovasculares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,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como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infarto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e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derrame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. </a:t>
            </a:r>
          </a:p>
          <a:p>
            <a:pPr algn="ctr">
              <a:lnSpc>
                <a:spcPts val="5506"/>
              </a:lnSpc>
            </a:pPr>
            <a:endParaRPr lang="en-US" sz="3164" spc="174" dirty="0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ctr">
              <a:lnSpc>
                <a:spcPts val="5506"/>
              </a:lnSpc>
            </a:pPr>
            <a:endParaRPr lang="en-US" sz="3164" spc="174" dirty="0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9" name="Freeform 9"/>
          <p:cNvSpPr/>
          <p:nvPr/>
        </p:nvSpPr>
        <p:spPr>
          <a:xfrm rot="5505711" flipH="1">
            <a:off x="5497959" y="8426731"/>
            <a:ext cx="3778137" cy="4209623"/>
          </a:xfrm>
          <a:custGeom>
            <a:avLst/>
            <a:gdLst/>
            <a:ahLst/>
            <a:cxnLst/>
            <a:rect l="l" t="t" r="r" b="b"/>
            <a:pathLst>
              <a:path w="3778137" h="4209623">
                <a:moveTo>
                  <a:pt x="3778136" y="0"/>
                </a:moveTo>
                <a:lnTo>
                  <a:pt x="0" y="0"/>
                </a:lnTo>
                <a:lnTo>
                  <a:pt x="0" y="4209623"/>
                </a:lnTo>
                <a:lnTo>
                  <a:pt x="3778136" y="4209623"/>
                </a:lnTo>
                <a:lnTo>
                  <a:pt x="377813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483509" flipH="1">
            <a:off x="-1833447" y="3613859"/>
            <a:ext cx="3666894" cy="3926447"/>
          </a:xfrm>
          <a:custGeom>
            <a:avLst/>
            <a:gdLst/>
            <a:ahLst/>
            <a:cxnLst/>
            <a:rect l="l" t="t" r="r" b="b"/>
            <a:pathLst>
              <a:path w="3666894" h="3926447">
                <a:moveTo>
                  <a:pt x="3666894" y="0"/>
                </a:moveTo>
                <a:lnTo>
                  <a:pt x="0" y="0"/>
                </a:lnTo>
                <a:lnTo>
                  <a:pt x="0" y="3926447"/>
                </a:lnTo>
                <a:lnTo>
                  <a:pt x="3666894" y="3926447"/>
                </a:lnTo>
                <a:lnTo>
                  <a:pt x="3666894" y="0"/>
                </a:lnTo>
                <a:close/>
              </a:path>
            </a:pathLst>
          </a:custGeom>
          <a:blipFill>
            <a:blip r:embed="rId4"/>
            <a:stretch>
              <a:fillRect l="-10149" t="-7308" b="-730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841268" y="9070131"/>
            <a:ext cx="1058696" cy="1028700"/>
          </a:xfrm>
          <a:custGeom>
            <a:avLst/>
            <a:gdLst/>
            <a:ahLst/>
            <a:cxnLst/>
            <a:rect l="l" t="t" r="r" b="b"/>
            <a:pathLst>
              <a:path w="1058696" h="1028700">
                <a:moveTo>
                  <a:pt x="0" y="0"/>
                </a:moveTo>
                <a:lnTo>
                  <a:pt x="1058696" y="0"/>
                </a:lnTo>
                <a:lnTo>
                  <a:pt x="10586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26"/>
            <a:ext cx="3622370" cy="3416691"/>
            <a:chOff x="0" y="0"/>
            <a:chExt cx="1375071" cy="12969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2"/>
              <a:stretch>
                <a:fillRect t="-4853" b="-485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6870309"/>
            <a:ext cx="3622370" cy="3416691"/>
            <a:chOff x="0" y="0"/>
            <a:chExt cx="1375071" cy="129699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3"/>
              <a:stretch>
                <a:fillRect l="-20918" r="-20918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8266929" y="652145"/>
            <a:ext cx="7579370" cy="98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20"/>
              </a:lnSpc>
            </a:pPr>
            <a:r>
              <a:rPr lang="en-US" sz="8000" spc="-544">
                <a:solidFill>
                  <a:srgbClr val="092F0F"/>
                </a:solidFill>
                <a:latin typeface="Chloe"/>
                <a:ea typeface="Chloe"/>
                <a:cs typeface="Chloe"/>
                <a:sym typeface="Chloe"/>
              </a:rPr>
              <a:t>Casca de Laranja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21288" y="2350632"/>
            <a:ext cx="13911492" cy="6907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6"/>
              </a:lnSpc>
            </a:pPr>
            <a:endParaRPr dirty="0"/>
          </a:p>
          <a:p>
            <a:pPr algn="ctr">
              <a:lnSpc>
                <a:spcPts val="5506"/>
              </a:lnSpc>
            </a:pPr>
            <a:r>
              <a:rPr lang="en-US" sz="3164" b="1" spc="174" dirty="0">
                <a:solidFill>
                  <a:srgbClr val="2B6127"/>
                </a:solidFill>
                <a:latin typeface="Gotham Bold"/>
                <a:ea typeface="Gotham Bold"/>
                <a:cs typeface="Gotham Bold"/>
                <a:sym typeface="Gotham Bold"/>
              </a:rPr>
              <a:t>Anti-</a:t>
            </a:r>
            <a:r>
              <a:rPr lang="en-US" sz="3164" b="1" spc="174" dirty="0" err="1">
                <a:solidFill>
                  <a:srgbClr val="2B6127"/>
                </a:solidFill>
                <a:latin typeface="Gotham Bold"/>
                <a:ea typeface="Gotham Bold"/>
                <a:cs typeface="Gotham Bold"/>
                <a:sym typeface="Gotham Bold"/>
              </a:rPr>
              <a:t>inflamatório</a:t>
            </a:r>
            <a:endParaRPr lang="en-US" sz="3164" b="1" spc="174" dirty="0">
              <a:solidFill>
                <a:srgbClr val="2B6127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algn="ctr">
              <a:lnSpc>
                <a:spcPts val="5506"/>
              </a:lnSpc>
            </a:pP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•A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casca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da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laranja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tem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propriedades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anti-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inflamatórias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que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podem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ajudar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a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prevenir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e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controlar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doenças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associadas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à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inflamação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crônica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,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como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artrite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e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doenças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autoimunes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. </a:t>
            </a:r>
          </a:p>
          <a:p>
            <a:pPr algn="ctr">
              <a:lnSpc>
                <a:spcPts val="5506"/>
              </a:lnSpc>
            </a:pPr>
            <a:r>
              <a:rPr lang="en-US" sz="3164" b="1" spc="174" dirty="0" err="1">
                <a:solidFill>
                  <a:srgbClr val="2B6127"/>
                </a:solidFill>
                <a:latin typeface="Gotham Bold"/>
                <a:ea typeface="Gotham Bold"/>
                <a:cs typeface="Gotham Bold"/>
                <a:sym typeface="Gotham Bold"/>
              </a:rPr>
              <a:t>Digestivo</a:t>
            </a:r>
            <a:r>
              <a:rPr lang="en-US" sz="3164" b="1" spc="174" dirty="0">
                <a:solidFill>
                  <a:srgbClr val="2B6127"/>
                </a:solidFill>
                <a:latin typeface="Gotham Bold"/>
                <a:ea typeface="Gotham Bold"/>
                <a:cs typeface="Gotham Bold"/>
                <a:sym typeface="Gotham Bold"/>
              </a:rPr>
              <a:t> e </a:t>
            </a:r>
            <a:r>
              <a:rPr lang="en-US" sz="3164" b="1" spc="174" dirty="0" err="1">
                <a:solidFill>
                  <a:srgbClr val="2B6127"/>
                </a:solidFill>
                <a:latin typeface="Gotham Bold"/>
                <a:ea typeface="Gotham Bold"/>
                <a:cs typeface="Gotham Bold"/>
                <a:sym typeface="Gotham Bold"/>
              </a:rPr>
              <a:t>calmante</a:t>
            </a:r>
            <a:endParaRPr lang="en-US" sz="3164" b="1" spc="174" dirty="0">
              <a:solidFill>
                <a:srgbClr val="2B6127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algn="ctr">
              <a:lnSpc>
                <a:spcPts val="5506"/>
              </a:lnSpc>
            </a:pP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•O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chá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de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casca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de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laranja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pode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ajudar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a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melhorar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a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qualidade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do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sono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e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reduzir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 a </a:t>
            </a:r>
            <a:r>
              <a:rPr lang="en-US" sz="3164" spc="174" dirty="0" err="1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ansiedade</a:t>
            </a:r>
            <a:r>
              <a:rPr lang="en-US" sz="3164" spc="174" dirty="0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.</a:t>
            </a:r>
          </a:p>
          <a:p>
            <a:pPr algn="ctr">
              <a:lnSpc>
                <a:spcPts val="5506"/>
              </a:lnSpc>
            </a:pPr>
            <a:endParaRPr lang="en-US" sz="3164" spc="174" dirty="0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ctr">
              <a:lnSpc>
                <a:spcPts val="5506"/>
              </a:lnSpc>
            </a:pPr>
            <a:endParaRPr lang="en-US" sz="3164" spc="174" dirty="0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8" name="Freeform 8"/>
          <p:cNvSpPr/>
          <p:nvPr/>
        </p:nvSpPr>
        <p:spPr>
          <a:xfrm rot="5505711" flipH="1">
            <a:off x="9287966" y="8426731"/>
            <a:ext cx="3778137" cy="4209623"/>
          </a:xfrm>
          <a:custGeom>
            <a:avLst/>
            <a:gdLst/>
            <a:ahLst/>
            <a:cxnLst/>
            <a:rect l="l" t="t" r="r" b="b"/>
            <a:pathLst>
              <a:path w="3778137" h="4209623">
                <a:moveTo>
                  <a:pt x="3778136" y="0"/>
                </a:moveTo>
                <a:lnTo>
                  <a:pt x="0" y="0"/>
                </a:lnTo>
                <a:lnTo>
                  <a:pt x="0" y="4209623"/>
                </a:lnTo>
                <a:lnTo>
                  <a:pt x="3778136" y="4209623"/>
                </a:lnTo>
                <a:lnTo>
                  <a:pt x="377813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483509" flipH="1">
            <a:off x="12229335" y="7030550"/>
            <a:ext cx="3666894" cy="3926447"/>
          </a:xfrm>
          <a:custGeom>
            <a:avLst/>
            <a:gdLst/>
            <a:ahLst/>
            <a:cxnLst/>
            <a:rect l="l" t="t" r="r" b="b"/>
            <a:pathLst>
              <a:path w="3666894" h="3926447">
                <a:moveTo>
                  <a:pt x="3666894" y="0"/>
                </a:moveTo>
                <a:lnTo>
                  <a:pt x="0" y="0"/>
                </a:lnTo>
                <a:lnTo>
                  <a:pt x="0" y="3926447"/>
                </a:lnTo>
                <a:lnTo>
                  <a:pt x="3666894" y="3926447"/>
                </a:lnTo>
                <a:lnTo>
                  <a:pt x="3666894" y="0"/>
                </a:lnTo>
                <a:close/>
              </a:path>
            </a:pathLst>
          </a:custGeom>
          <a:blipFill>
            <a:blip r:embed="rId4"/>
            <a:stretch>
              <a:fillRect l="-10149" t="-7308" b="-730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841268" y="9070131"/>
            <a:ext cx="1058696" cy="1028700"/>
          </a:xfrm>
          <a:custGeom>
            <a:avLst/>
            <a:gdLst/>
            <a:ahLst/>
            <a:cxnLst/>
            <a:rect l="l" t="t" r="r" b="b"/>
            <a:pathLst>
              <a:path w="1058696" h="1028700">
                <a:moveTo>
                  <a:pt x="0" y="0"/>
                </a:moveTo>
                <a:lnTo>
                  <a:pt x="1058696" y="0"/>
                </a:lnTo>
                <a:lnTo>
                  <a:pt x="10586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26"/>
            <a:ext cx="3622370" cy="3416691"/>
            <a:chOff x="0" y="0"/>
            <a:chExt cx="1375071" cy="12969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2"/>
              <a:stretch>
                <a:fillRect l="-20677" r="-2067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3622370" y="3453617"/>
            <a:ext cx="3622370" cy="3416691"/>
            <a:chOff x="0" y="0"/>
            <a:chExt cx="1375071" cy="129699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3"/>
              <a:stretch>
                <a:fillRect t="-29442" b="-29442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0" y="6870309"/>
            <a:ext cx="3622370" cy="3416691"/>
            <a:chOff x="0" y="0"/>
            <a:chExt cx="1375071" cy="12969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4"/>
              <a:stretch>
                <a:fillRect l="-20653" r="-20653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10483509" flipH="1">
            <a:off x="15512138" y="-2300503"/>
            <a:ext cx="3494323" cy="3893396"/>
          </a:xfrm>
          <a:custGeom>
            <a:avLst/>
            <a:gdLst/>
            <a:ahLst/>
            <a:cxnLst/>
            <a:rect l="l" t="t" r="r" b="b"/>
            <a:pathLst>
              <a:path w="3494323" h="3893396">
                <a:moveTo>
                  <a:pt x="3494324" y="0"/>
                </a:moveTo>
                <a:lnTo>
                  <a:pt x="0" y="0"/>
                </a:lnTo>
                <a:lnTo>
                  <a:pt x="0" y="3893396"/>
                </a:lnTo>
                <a:lnTo>
                  <a:pt x="3494324" y="3893396"/>
                </a:lnTo>
                <a:lnTo>
                  <a:pt x="349432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65260" y="652145"/>
            <a:ext cx="7579370" cy="98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20"/>
              </a:lnSpc>
            </a:pPr>
            <a:r>
              <a:rPr lang="en-US" sz="8000" spc="-544">
                <a:solidFill>
                  <a:srgbClr val="092F0F"/>
                </a:solidFill>
                <a:latin typeface="Chloe"/>
                <a:ea typeface="Chloe"/>
                <a:cs typeface="Chloe"/>
                <a:sym typeface="Chloe"/>
              </a:rPr>
              <a:t>Gengibre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34706" y="2205987"/>
            <a:ext cx="10209925" cy="760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6"/>
              </a:lnSpc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É uma das ervas anti-inflamatória mais potente da terra. </a:t>
            </a:r>
          </a:p>
          <a:p>
            <a:pPr algn="ctr">
              <a:lnSpc>
                <a:spcPts val="5506"/>
              </a:lnSpc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Por milhares de anos essa raiz picante tem sido usada para tratar inúmeras doenças: resfriado, nauseas, artrite, enxaquecas e hipertêrmia. </a:t>
            </a:r>
          </a:p>
          <a:p>
            <a:pPr algn="ctr">
              <a:lnSpc>
                <a:spcPts val="5506"/>
              </a:lnSpc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Gengibre é excelente para a articulação , muitos estudo mostrado uma redução nos sintomas de artrite.</a:t>
            </a:r>
          </a:p>
          <a:p>
            <a:pPr algn="ctr">
              <a:lnSpc>
                <a:spcPts val="5506"/>
              </a:lnSpc>
            </a:pPr>
            <a:endParaRPr lang="en-US" sz="3164" spc="174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ctr">
              <a:lnSpc>
                <a:spcPts val="5506"/>
              </a:lnSpc>
            </a:pPr>
            <a:endParaRPr lang="en-US" sz="3164" spc="174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11" name="Freeform 11"/>
          <p:cNvSpPr/>
          <p:nvPr/>
        </p:nvSpPr>
        <p:spPr>
          <a:xfrm rot="5505711" flipH="1">
            <a:off x="6080252" y="7704169"/>
            <a:ext cx="3778137" cy="4209623"/>
          </a:xfrm>
          <a:custGeom>
            <a:avLst/>
            <a:gdLst/>
            <a:ahLst/>
            <a:cxnLst/>
            <a:rect l="l" t="t" r="r" b="b"/>
            <a:pathLst>
              <a:path w="3778137" h="4209623">
                <a:moveTo>
                  <a:pt x="3778137" y="0"/>
                </a:moveTo>
                <a:lnTo>
                  <a:pt x="0" y="0"/>
                </a:lnTo>
                <a:lnTo>
                  <a:pt x="0" y="4209622"/>
                </a:lnTo>
                <a:lnTo>
                  <a:pt x="3778137" y="4209622"/>
                </a:lnTo>
                <a:lnTo>
                  <a:pt x="37781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0483509" flipH="1">
            <a:off x="4129705" y="6615431"/>
            <a:ext cx="3666894" cy="3926447"/>
          </a:xfrm>
          <a:custGeom>
            <a:avLst/>
            <a:gdLst/>
            <a:ahLst/>
            <a:cxnLst/>
            <a:rect l="l" t="t" r="r" b="b"/>
            <a:pathLst>
              <a:path w="3666894" h="3926447">
                <a:moveTo>
                  <a:pt x="3666894" y="0"/>
                </a:moveTo>
                <a:lnTo>
                  <a:pt x="0" y="0"/>
                </a:lnTo>
                <a:lnTo>
                  <a:pt x="0" y="3926447"/>
                </a:lnTo>
                <a:lnTo>
                  <a:pt x="3666894" y="3926447"/>
                </a:lnTo>
                <a:lnTo>
                  <a:pt x="3666894" y="0"/>
                </a:lnTo>
                <a:close/>
              </a:path>
            </a:pathLst>
          </a:custGeom>
          <a:blipFill>
            <a:blip r:embed="rId5"/>
            <a:stretch>
              <a:fillRect l="-10149" t="-7308" b="-730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841268" y="9070131"/>
            <a:ext cx="1058696" cy="1028700"/>
          </a:xfrm>
          <a:custGeom>
            <a:avLst/>
            <a:gdLst/>
            <a:ahLst/>
            <a:cxnLst/>
            <a:rect l="l" t="t" r="r" b="b"/>
            <a:pathLst>
              <a:path w="1058696" h="1028700">
                <a:moveTo>
                  <a:pt x="0" y="0"/>
                </a:moveTo>
                <a:lnTo>
                  <a:pt x="1058696" y="0"/>
                </a:lnTo>
                <a:lnTo>
                  <a:pt x="10586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26"/>
            <a:ext cx="3622370" cy="3416691"/>
            <a:chOff x="0" y="0"/>
            <a:chExt cx="1375071" cy="12969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2"/>
              <a:stretch>
                <a:fillRect l="-10754" r="-1075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3622370" y="3453617"/>
            <a:ext cx="3622370" cy="3416691"/>
            <a:chOff x="0" y="0"/>
            <a:chExt cx="1375071" cy="129699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3"/>
              <a:stretch>
                <a:fillRect l="-20785" r="-2078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0" y="6870309"/>
            <a:ext cx="3622370" cy="3416691"/>
            <a:chOff x="0" y="0"/>
            <a:chExt cx="1375071" cy="12969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5071" cy="1296995"/>
            </a:xfrm>
            <a:custGeom>
              <a:avLst/>
              <a:gdLst/>
              <a:ahLst/>
              <a:cxnLst/>
              <a:rect l="l" t="t" r="r" b="b"/>
              <a:pathLst>
                <a:path w="1375071" h="1296995">
                  <a:moveTo>
                    <a:pt x="0" y="0"/>
                  </a:moveTo>
                  <a:lnTo>
                    <a:pt x="1375071" y="0"/>
                  </a:lnTo>
                  <a:lnTo>
                    <a:pt x="1375071" y="1296995"/>
                  </a:lnTo>
                  <a:lnTo>
                    <a:pt x="0" y="1296995"/>
                  </a:lnTo>
                  <a:close/>
                </a:path>
              </a:pathLst>
            </a:custGeom>
            <a:blipFill>
              <a:blip r:embed="rId4"/>
              <a:stretch>
                <a:fillRect l="-20653" r="-20653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10483509" flipH="1">
            <a:off x="15512138" y="-2300503"/>
            <a:ext cx="3494323" cy="3893396"/>
          </a:xfrm>
          <a:custGeom>
            <a:avLst/>
            <a:gdLst/>
            <a:ahLst/>
            <a:cxnLst/>
            <a:rect l="l" t="t" r="r" b="b"/>
            <a:pathLst>
              <a:path w="3494323" h="3893396">
                <a:moveTo>
                  <a:pt x="3494324" y="0"/>
                </a:moveTo>
                <a:lnTo>
                  <a:pt x="0" y="0"/>
                </a:lnTo>
                <a:lnTo>
                  <a:pt x="0" y="3893396"/>
                </a:lnTo>
                <a:lnTo>
                  <a:pt x="3494324" y="3893396"/>
                </a:lnTo>
                <a:lnTo>
                  <a:pt x="349432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634706" y="3263293"/>
            <a:ext cx="10209925" cy="6212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6"/>
              </a:lnSpc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•O gluten foi modificado em 1970 </a:t>
            </a:r>
          </a:p>
          <a:p>
            <a:pPr algn="ctr">
              <a:lnSpc>
                <a:spcPts val="5506"/>
              </a:lnSpc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•Aumentaram as prolaminas </a:t>
            </a:r>
          </a:p>
          <a:p>
            <a:pPr algn="ctr">
              <a:lnSpc>
                <a:spcPts val="5506"/>
              </a:lnSpc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•Essas prolaminas – não conseguem ser todas elas digeridas.. </a:t>
            </a:r>
          </a:p>
          <a:p>
            <a:pPr algn="ctr">
              <a:lnSpc>
                <a:spcPts val="5506"/>
              </a:lnSpc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•O ser humano é incapaz de ingerir</a:t>
            </a:r>
          </a:p>
          <a:p>
            <a:pPr algn="ctr">
              <a:lnSpc>
                <a:spcPts val="5506"/>
              </a:lnSpc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100 % o gluten </a:t>
            </a:r>
          </a:p>
          <a:p>
            <a:pPr algn="ctr">
              <a:lnSpc>
                <a:spcPts val="5506"/>
              </a:lnSpc>
            </a:pPr>
            <a:r>
              <a:rPr lang="en-US" sz="3164" spc="174">
                <a:solidFill>
                  <a:srgbClr val="2B6127"/>
                </a:solidFill>
                <a:latin typeface="Gotham"/>
                <a:ea typeface="Gotham"/>
                <a:cs typeface="Gotham"/>
                <a:sym typeface="Gotham"/>
              </a:rPr>
              <a:t>•Aumentam as inflamações.. </a:t>
            </a:r>
          </a:p>
          <a:p>
            <a:pPr algn="ctr">
              <a:lnSpc>
                <a:spcPts val="5506"/>
              </a:lnSpc>
            </a:pPr>
            <a:endParaRPr lang="en-US" sz="3164" spc="174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ctr">
              <a:lnSpc>
                <a:spcPts val="5506"/>
              </a:lnSpc>
            </a:pPr>
            <a:endParaRPr lang="en-US" sz="3164" spc="174">
              <a:solidFill>
                <a:srgbClr val="2B6127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10" name="Freeform 10"/>
          <p:cNvSpPr/>
          <p:nvPr/>
        </p:nvSpPr>
        <p:spPr>
          <a:xfrm rot="5505711" flipH="1">
            <a:off x="6080252" y="7704169"/>
            <a:ext cx="3778137" cy="4209623"/>
          </a:xfrm>
          <a:custGeom>
            <a:avLst/>
            <a:gdLst/>
            <a:ahLst/>
            <a:cxnLst/>
            <a:rect l="l" t="t" r="r" b="b"/>
            <a:pathLst>
              <a:path w="3778137" h="4209623">
                <a:moveTo>
                  <a:pt x="3778137" y="0"/>
                </a:moveTo>
                <a:lnTo>
                  <a:pt x="0" y="0"/>
                </a:lnTo>
                <a:lnTo>
                  <a:pt x="0" y="4209622"/>
                </a:lnTo>
                <a:lnTo>
                  <a:pt x="3778137" y="4209622"/>
                </a:lnTo>
                <a:lnTo>
                  <a:pt x="37781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483509" flipH="1">
            <a:off x="4129705" y="6615431"/>
            <a:ext cx="3666894" cy="3926447"/>
          </a:xfrm>
          <a:custGeom>
            <a:avLst/>
            <a:gdLst/>
            <a:ahLst/>
            <a:cxnLst/>
            <a:rect l="l" t="t" r="r" b="b"/>
            <a:pathLst>
              <a:path w="3666894" h="3926447">
                <a:moveTo>
                  <a:pt x="3666894" y="0"/>
                </a:moveTo>
                <a:lnTo>
                  <a:pt x="0" y="0"/>
                </a:lnTo>
                <a:lnTo>
                  <a:pt x="0" y="3926447"/>
                </a:lnTo>
                <a:lnTo>
                  <a:pt x="3666894" y="3926447"/>
                </a:lnTo>
                <a:lnTo>
                  <a:pt x="3666894" y="0"/>
                </a:lnTo>
                <a:close/>
              </a:path>
            </a:pathLst>
          </a:custGeom>
          <a:blipFill>
            <a:blip r:embed="rId5"/>
            <a:stretch>
              <a:fillRect l="-10149" t="-7308" b="-7308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1041460" y="1257300"/>
            <a:ext cx="7579370" cy="98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20"/>
              </a:lnSpc>
            </a:pPr>
            <a:r>
              <a:rPr lang="en-US" sz="8000" spc="-544">
                <a:solidFill>
                  <a:srgbClr val="092F0F"/>
                </a:solidFill>
                <a:latin typeface="Chloe"/>
                <a:ea typeface="Chloe"/>
                <a:cs typeface="Chloe"/>
                <a:sym typeface="Chloe"/>
              </a:rPr>
              <a:t>Gluten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841268" y="9070131"/>
            <a:ext cx="1058696" cy="1028700"/>
          </a:xfrm>
          <a:custGeom>
            <a:avLst/>
            <a:gdLst/>
            <a:ahLst/>
            <a:cxnLst/>
            <a:rect l="l" t="t" r="r" b="b"/>
            <a:pathLst>
              <a:path w="1058696" h="1028700">
                <a:moveTo>
                  <a:pt x="0" y="0"/>
                </a:moveTo>
                <a:lnTo>
                  <a:pt x="1058696" y="0"/>
                </a:lnTo>
                <a:lnTo>
                  <a:pt x="10586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1720</TotalTime>
  <Words>979</Words>
  <Application>Microsoft Macintosh PowerPoint</Application>
  <PresentationFormat>Custom</PresentationFormat>
  <Paragraphs>96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Gotham Bold</vt:lpstr>
      <vt:lpstr>Akzidenz-Grotesk Heavy</vt:lpstr>
      <vt:lpstr>Inter</vt:lpstr>
      <vt:lpstr>Inter Bold</vt:lpstr>
      <vt:lpstr>Gotham</vt:lpstr>
      <vt:lpstr>Chloe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Protocolo</dc:title>
  <cp:lastModifiedBy>Joyce Belew</cp:lastModifiedBy>
  <cp:revision>4</cp:revision>
  <dcterms:created xsi:type="dcterms:W3CDTF">2006-08-16T00:00:00Z</dcterms:created>
  <dcterms:modified xsi:type="dcterms:W3CDTF">2026-07-02T21:48:40Z</dcterms:modified>
  <dc:identifier>DAGy_EW95OU</dc:identifier>
</cp:coreProperties>
</file>